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26"/>
  </p:notesMasterIdLst>
  <p:handoutMasterIdLst>
    <p:handoutMasterId r:id="rId127"/>
  </p:handoutMasterIdLst>
  <p:sldIdLst>
    <p:sldId id="488" r:id="rId2"/>
    <p:sldId id="256" r:id="rId3"/>
    <p:sldId id="257" r:id="rId4"/>
    <p:sldId id="631" r:id="rId5"/>
    <p:sldId id="267" r:id="rId6"/>
    <p:sldId id="639" r:id="rId7"/>
    <p:sldId id="269" r:id="rId8"/>
    <p:sldId id="270" r:id="rId9"/>
    <p:sldId id="641" r:id="rId10"/>
    <p:sldId id="274" r:id="rId11"/>
    <p:sldId id="275" r:id="rId12"/>
    <p:sldId id="643" r:id="rId13"/>
    <p:sldId id="644" r:id="rId14"/>
    <p:sldId id="645" r:id="rId15"/>
    <p:sldId id="285" r:id="rId16"/>
    <p:sldId id="286" r:id="rId17"/>
    <p:sldId id="650" r:id="rId18"/>
    <p:sldId id="651" r:id="rId19"/>
    <p:sldId id="652" r:id="rId20"/>
    <p:sldId id="653" r:id="rId21"/>
    <p:sldId id="287" r:id="rId22"/>
    <p:sldId id="288" r:id="rId23"/>
    <p:sldId id="290" r:id="rId24"/>
    <p:sldId id="291" r:id="rId25"/>
    <p:sldId id="292" r:id="rId26"/>
    <p:sldId id="293" r:id="rId27"/>
    <p:sldId id="295" r:id="rId28"/>
    <p:sldId id="296" r:id="rId29"/>
    <p:sldId id="656" r:id="rId30"/>
    <p:sldId id="657" r:id="rId31"/>
    <p:sldId id="658" r:id="rId32"/>
    <p:sldId id="297" r:id="rId33"/>
    <p:sldId id="659" r:id="rId34"/>
    <p:sldId id="298" r:id="rId35"/>
    <p:sldId id="660" r:id="rId36"/>
    <p:sldId id="299" r:id="rId37"/>
    <p:sldId id="300" r:id="rId38"/>
    <p:sldId id="661" r:id="rId39"/>
    <p:sldId id="301" r:id="rId40"/>
    <p:sldId id="302" r:id="rId41"/>
    <p:sldId id="303" r:id="rId42"/>
    <p:sldId id="304" r:id="rId43"/>
    <p:sldId id="663" r:id="rId44"/>
    <p:sldId id="305" r:id="rId45"/>
    <p:sldId id="666" r:id="rId46"/>
    <p:sldId id="667" r:id="rId47"/>
    <p:sldId id="668" r:id="rId48"/>
    <p:sldId id="669" r:id="rId49"/>
    <p:sldId id="308" r:id="rId50"/>
    <p:sldId id="309" r:id="rId51"/>
    <p:sldId id="674" r:id="rId52"/>
    <p:sldId id="675" r:id="rId53"/>
    <p:sldId id="676" r:id="rId54"/>
    <p:sldId id="677" r:id="rId55"/>
    <p:sldId id="310" r:id="rId56"/>
    <p:sldId id="678" r:id="rId57"/>
    <p:sldId id="679" r:id="rId58"/>
    <p:sldId id="680" r:id="rId59"/>
    <p:sldId id="681" r:id="rId60"/>
    <p:sldId id="682" r:id="rId61"/>
    <p:sldId id="683" r:id="rId62"/>
    <p:sldId id="312" r:id="rId63"/>
    <p:sldId id="684" r:id="rId64"/>
    <p:sldId id="685" r:id="rId65"/>
    <p:sldId id="686" r:id="rId66"/>
    <p:sldId id="687" r:id="rId67"/>
    <p:sldId id="688" r:id="rId68"/>
    <p:sldId id="316" r:id="rId69"/>
    <p:sldId id="692" r:id="rId70"/>
    <p:sldId id="693" r:id="rId71"/>
    <p:sldId id="694" r:id="rId72"/>
    <p:sldId id="695" r:id="rId73"/>
    <p:sldId id="317" r:id="rId74"/>
    <p:sldId id="322" r:id="rId75"/>
    <p:sldId id="701" r:id="rId76"/>
    <p:sldId id="702" r:id="rId77"/>
    <p:sldId id="323" r:id="rId78"/>
    <p:sldId id="704" r:id="rId79"/>
    <p:sldId id="705" r:id="rId80"/>
    <p:sldId id="706" r:id="rId81"/>
    <p:sldId id="707" r:id="rId82"/>
    <p:sldId id="708" r:id="rId83"/>
    <p:sldId id="709" r:id="rId84"/>
    <p:sldId id="710" r:id="rId85"/>
    <p:sldId id="334" r:id="rId86"/>
    <p:sldId id="728" r:id="rId87"/>
    <p:sldId id="729" r:id="rId88"/>
    <p:sldId id="730" r:id="rId89"/>
    <p:sldId id="731" r:id="rId90"/>
    <p:sldId id="732" r:id="rId91"/>
    <p:sldId id="733" r:id="rId92"/>
    <p:sldId id="337" r:id="rId93"/>
    <p:sldId id="338" r:id="rId94"/>
    <p:sldId id="339" r:id="rId95"/>
    <p:sldId id="736" r:id="rId96"/>
    <p:sldId id="340" r:id="rId97"/>
    <p:sldId id="738" r:id="rId98"/>
    <p:sldId id="739" r:id="rId99"/>
    <p:sldId id="740" r:id="rId100"/>
    <p:sldId id="741" r:id="rId101"/>
    <p:sldId id="742" r:id="rId102"/>
    <p:sldId id="743" r:id="rId103"/>
    <p:sldId id="341" r:id="rId104"/>
    <p:sldId id="342" r:id="rId105"/>
    <p:sldId id="744" r:id="rId106"/>
    <p:sldId id="745" r:id="rId107"/>
    <p:sldId id="746" r:id="rId108"/>
    <p:sldId id="749" r:id="rId109"/>
    <p:sldId id="750" r:id="rId110"/>
    <p:sldId id="751" r:id="rId111"/>
    <p:sldId id="344" r:id="rId112"/>
    <p:sldId id="752" r:id="rId113"/>
    <p:sldId id="753" r:id="rId114"/>
    <p:sldId id="754" r:id="rId115"/>
    <p:sldId id="755" r:id="rId116"/>
    <p:sldId id="345" r:id="rId117"/>
    <p:sldId id="756" r:id="rId118"/>
    <p:sldId id="757" r:id="rId119"/>
    <p:sldId id="758" r:id="rId120"/>
    <p:sldId id="346" r:id="rId121"/>
    <p:sldId id="759" r:id="rId122"/>
    <p:sldId id="760" r:id="rId123"/>
    <p:sldId id="761" r:id="rId124"/>
    <p:sldId id="347" r:id="rId12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15961" autoAdjust="0"/>
    <p:restoredTop sz="94660"/>
  </p:normalViewPr>
  <p:slideViewPr>
    <p:cSldViewPr>
      <p:cViewPr varScale="1">
        <p:scale>
          <a:sx n="110" d="100"/>
          <a:sy n="110" d="100"/>
        </p:scale>
        <p:origin x="1242" y="11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989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34C718B8-D505-45C4-8A29-CEF259E71B52}" type="datetimeFigureOut">
              <a:rPr lang="en-US"/>
              <a:pPr>
                <a:defRPr/>
              </a:pPr>
              <a:t>10/28/2015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96CE7E0-80D0-4DCE-9E81-797BDDC97C94}"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26427EE-402F-4264-A148-CBD8BA331B37}" type="datetimeFigureOut">
              <a:rPr lang="en-US"/>
              <a:pPr>
                <a:defRPr/>
              </a:pPr>
              <a:t>10/28/2015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126ABE3-706E-4539-BDA0-59CEFD58362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78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2F462-43C2-4189-8E61-18DF42A08890}" type="slidenum">
              <a:rPr lang="en-US" altLang="en-US">
                <a:latin typeface="Calibri" panose="020F0502020204030204" pitchFamily="34" charset="0"/>
              </a:rPr>
              <a:pPr eaLnBrk="1" hangingPunct="1"/>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41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9257FA5-C6E7-4605-8111-E68D9955F6FE}" type="slidenum">
              <a:rPr lang="en-US" altLang="en-US">
                <a:latin typeface="Calibri" panose="020F0502020204030204" pitchFamily="34" charset="0"/>
              </a:rPr>
              <a:pPr eaLnBrk="1" hangingPunct="1"/>
              <a:t>16</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2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2E9F802-A1F0-4668-A7CB-F1C58D0F3938}" type="slidenum">
              <a:rPr lang="en-US" altLang="en-US">
                <a:latin typeface="Calibri" panose="020F0502020204030204" pitchFamily="34" charset="0"/>
              </a:rPr>
              <a:pPr eaLnBrk="1" hangingPunct="1"/>
              <a:t>21</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33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5ED75E8-8D72-4C61-B381-9DC2534CE0FF}" type="slidenum">
              <a:rPr lang="en-US" altLang="en-US">
                <a:latin typeface="Calibri" panose="020F0502020204030204" pitchFamily="34" charset="0"/>
              </a:rPr>
              <a:pPr eaLnBrk="1" hangingPunct="1"/>
              <a:t>22</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43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489B60F-BC0F-40CD-8B0C-DE17CFD7ECD3}" type="slidenum">
              <a:rPr lang="en-US" altLang="en-US">
                <a:latin typeface="Calibri" panose="020F0502020204030204" pitchFamily="34" charset="0"/>
              </a:rPr>
              <a:pPr eaLnBrk="1" hangingPunct="1"/>
              <a:t>23</a:t>
            </a:fld>
            <a:endParaRPr lang="en-US" altLang="en-US">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64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9EAAF1-2613-4ED0-9A9D-AC2353D83B1F}" type="slidenum">
              <a:rPr lang="en-US" altLang="en-US">
                <a:latin typeface="Calibri" panose="020F0502020204030204" pitchFamily="34" charset="0"/>
              </a:rPr>
              <a:pPr eaLnBrk="1" hangingPunct="1"/>
              <a:t>24</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74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BC3768B-BCD3-4B8A-8979-C4FE54A94BAF}" type="slidenum">
              <a:rPr lang="en-US" altLang="en-US">
                <a:latin typeface="Calibri" panose="020F0502020204030204" pitchFamily="34" charset="0"/>
              </a:rPr>
              <a:pPr eaLnBrk="1" hangingPunct="1"/>
              <a:t>25</a:t>
            </a:fld>
            <a:endParaRPr lang="en-US"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84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BA6B821-967B-4BD0-82C0-E61E29A875E7}" type="slidenum">
              <a:rPr lang="en-US" altLang="en-US">
                <a:latin typeface="Calibri" panose="020F0502020204030204" pitchFamily="34" charset="0"/>
              </a:rPr>
              <a:pPr eaLnBrk="1" hangingPunct="1"/>
              <a:t>26</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25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9DE21C-32E7-458C-809A-DE8FD970E03F}" type="slidenum">
              <a:rPr lang="en-US" altLang="en-US">
                <a:latin typeface="Calibri" panose="020F0502020204030204" pitchFamily="34" charset="0"/>
              </a:rPr>
              <a:pPr eaLnBrk="1" hangingPunct="1"/>
              <a:t>27</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35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7074D3-E5E7-4E29-846C-052132097C22}" type="slidenum">
              <a:rPr lang="en-US" altLang="en-US">
                <a:latin typeface="Calibri" panose="020F0502020204030204" pitchFamily="34" charset="0"/>
              </a:rPr>
              <a:pPr eaLnBrk="1" hangingPunct="1"/>
              <a:t>28</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563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B0A27B-8941-4249-B4EF-E98E2789502F}"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19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C65C14-4DDA-40AE-AD8F-C1CB662A8014}" type="slidenum">
              <a:rPr lang="en-US" altLang="en-US">
                <a:latin typeface="Calibri" panose="020F0502020204030204" pitchFamily="34" charset="0"/>
              </a:rPr>
              <a:pPr eaLnBrk="1" hangingPunct="1"/>
              <a:t>2</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6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F96567-DCB5-47EF-B3EB-74626E5A7EA3}"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87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A89D764-88DA-4B33-B628-428BAD270059}" type="slidenum">
              <a:rPr lang="en-US" altLang="en-US">
                <a:latin typeface="Calibri" panose="020F0502020204030204" pitchFamily="34" charset="0"/>
              </a:rPr>
              <a:pPr eaLnBrk="1" hangingPunct="1"/>
              <a:t>36</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97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A2851C0-5AD2-455A-8B80-930DF37D4102}" type="slidenum">
              <a:rPr lang="en-US" altLang="en-US">
                <a:latin typeface="Calibri" panose="020F0502020204030204" pitchFamily="34" charset="0"/>
              </a:rPr>
              <a:pPr eaLnBrk="1" hangingPunct="1"/>
              <a:t>37</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17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C1A053-387E-49ED-BE0D-768E2184962C}" type="slidenum">
              <a:rPr lang="en-US" altLang="en-US">
                <a:latin typeface="Calibri" panose="020F0502020204030204" pitchFamily="34" charset="0"/>
              </a:rPr>
              <a:pPr eaLnBrk="1" hangingPunct="1"/>
              <a:t>39</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2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28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265A78F-855E-4AA1-9032-D555848DFF45}" type="slidenum">
              <a:rPr lang="en-US" altLang="en-US">
                <a:latin typeface="Calibri" panose="020F0502020204030204" pitchFamily="34" charset="0"/>
              </a:rPr>
              <a:pPr eaLnBrk="1" hangingPunct="1"/>
              <a:t>40</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38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F863BF1-D174-4DE3-A153-1423317B1FA7}" type="slidenum">
              <a:rPr lang="en-US" altLang="en-US">
                <a:latin typeface="Calibri" panose="020F0502020204030204" pitchFamily="34" charset="0"/>
              </a:rPr>
              <a:pPr eaLnBrk="1" hangingPunct="1"/>
              <a:t>41</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48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89735A4-C7B2-48AC-89E2-AB5B6A396ADF}" type="slidenum">
              <a:rPr lang="en-US" altLang="en-US">
                <a:latin typeface="Calibri" panose="020F0502020204030204" pitchFamily="34" charset="0"/>
              </a:rPr>
              <a:pPr eaLnBrk="1" hangingPunct="1"/>
              <a:t>42</a:t>
            </a:fld>
            <a:endParaRPr lang="en-US"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79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78E37BE-973D-450C-AAE7-9537E74FFF19}" type="slidenum">
              <a:rPr lang="en-US" altLang="en-US">
                <a:latin typeface="Calibri" panose="020F0502020204030204" pitchFamily="34" charset="0"/>
              </a:rPr>
              <a:pPr eaLnBrk="1" hangingPunct="1"/>
              <a:t>44</a:t>
            </a:fld>
            <a:endParaRPr lang="en-US" altLang="en-US">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491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526A4DE-86E5-4862-B22D-B55A9566B294}" type="slidenum">
              <a:rPr lang="en-US" altLang="en-US">
                <a:latin typeface="Calibri" panose="020F0502020204030204" pitchFamily="34" charset="0"/>
              </a:rPr>
              <a:pPr eaLnBrk="1" hangingPunct="1"/>
              <a:t>49</a:t>
            </a:fld>
            <a:endParaRPr lang="en-US" altLang="en-US">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502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39FBCE-4219-47A0-ADB6-6F5ECBF6ACEE}" type="slidenum">
              <a:rPr lang="en-US" altLang="en-US">
                <a:latin typeface="Calibri" panose="020F0502020204030204" pitchFamily="34" charset="0"/>
              </a:rPr>
              <a:pPr eaLnBrk="1" hangingPunct="1"/>
              <a:t>50</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39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2DA3C34-5B6C-42D3-AE47-7304B6DBA332}" type="slidenum">
              <a:rPr lang="en-US" altLang="en-US">
                <a:latin typeface="Calibri" panose="020F0502020204030204" pitchFamily="34" charset="0"/>
              </a:rPr>
              <a:pPr eaLnBrk="1" hangingPunct="1"/>
              <a:t>3</a:t>
            </a:fld>
            <a:endParaRPr lang="en-US" altLang="en-US">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1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563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B1CCE02-DA83-4F38-8808-2D9C9E45A4AA}" type="slidenum">
              <a:rPr lang="en-US" altLang="en-US">
                <a:latin typeface="Calibri" panose="020F0502020204030204" pitchFamily="34" charset="0"/>
              </a:rPr>
              <a:pPr eaLnBrk="1" hangingPunct="1"/>
              <a:t>55</a:t>
            </a:fld>
            <a:endParaRPr lang="en-US" altLang="en-US">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3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655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DE567-67C0-4031-A8B2-AEECD2DC14A2}" type="slidenum">
              <a:rPr lang="en-US" altLang="en-US">
                <a:latin typeface="Calibri" panose="020F0502020204030204" pitchFamily="34" charset="0"/>
              </a:rPr>
              <a:pPr eaLnBrk="1" hangingPunct="1"/>
              <a:t>62</a:t>
            </a:fld>
            <a:endParaRPr lang="en-US" altLang="en-US">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778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72BD9D-3025-4792-83B3-BD2EBE71C700}" type="slidenum">
              <a:rPr lang="en-US" altLang="en-US">
                <a:latin typeface="Calibri" panose="020F0502020204030204" pitchFamily="34" charset="0"/>
              </a:rPr>
              <a:pPr eaLnBrk="1" hangingPunct="1"/>
              <a:t>68</a:t>
            </a:fld>
            <a:endParaRPr lang="en-US" altLang="en-US">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829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04C093-92F4-4D8D-999A-953E81D65A83}" type="slidenum">
              <a:rPr lang="en-US" altLang="en-US">
                <a:latin typeface="Calibri" panose="020F0502020204030204" pitchFamily="34" charset="0"/>
              </a:rPr>
              <a:pPr eaLnBrk="1" hangingPunct="1"/>
              <a:t>73</a:t>
            </a:fld>
            <a:endParaRPr lang="en-US" altLang="en-US">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3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92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DCDB44-B2DC-4323-AFB7-3D86BB3C2FBF}" type="slidenum">
              <a:rPr lang="en-US" altLang="en-US">
                <a:latin typeface="Calibri" panose="020F0502020204030204" pitchFamily="34" charset="0"/>
              </a:rPr>
              <a:pPr eaLnBrk="1" hangingPunct="1"/>
              <a:t>74</a:t>
            </a:fld>
            <a:endParaRPr lang="en-US" altLang="en-US">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952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E43040-5982-4CF3-A158-B633C9B013DD}" type="slidenum">
              <a:rPr lang="en-US" altLang="en-US">
                <a:latin typeface="Calibri" panose="020F0502020204030204" pitchFamily="34" charset="0"/>
              </a:rPr>
              <a:pPr eaLnBrk="1" hangingPunct="1"/>
              <a:t>77</a:t>
            </a:fld>
            <a:endParaRPr lang="en-US" altLang="en-US">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321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512419-5EE4-4F9E-81F1-209B7B1F77D9}" type="slidenum">
              <a:rPr lang="en-US" altLang="en-US">
                <a:latin typeface="Calibri" panose="020F0502020204030204" pitchFamily="34" charset="0"/>
              </a:rPr>
              <a:pPr eaLnBrk="1" hangingPunct="1"/>
              <a:t>85</a:t>
            </a:fld>
            <a:endParaRPr lang="en-US" altLang="en-US">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40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0ADD3A-F9D2-4456-9959-0EE275F19100}" type="slidenum">
              <a:rPr lang="en-US" altLang="en-US">
                <a:latin typeface="Calibri" panose="020F0502020204030204" pitchFamily="34" charset="0"/>
              </a:rPr>
              <a:pPr eaLnBrk="1" hangingPunct="1"/>
              <a:t>92</a:t>
            </a:fld>
            <a:endParaRPr lang="en-US" altLang="en-US">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9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413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EAD1693-B453-475B-A17C-923881BC02DC}" type="slidenum">
              <a:rPr lang="en-US" altLang="en-US">
                <a:latin typeface="Calibri" panose="020F0502020204030204" pitchFamily="34" charset="0"/>
              </a:rPr>
              <a:pPr eaLnBrk="1" hangingPunct="1"/>
              <a:t>93</a:t>
            </a:fld>
            <a:endParaRPr lang="en-US" altLang="en-US">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423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867209-5067-42BF-899C-B94ACD4A3158}" type="slidenum">
              <a:rPr lang="en-US" altLang="en-US">
                <a:latin typeface="Calibri" panose="020F0502020204030204" pitchFamily="34" charset="0"/>
              </a:rPr>
              <a:pPr eaLnBrk="1" hangingPunct="1"/>
              <a:t>94</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23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329F7F-4811-48D8-A632-CA544DCBC566}"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1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464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43F864-6DB5-4AC9-94AA-8A68C821AB17}" type="slidenum">
              <a:rPr lang="en-US" altLang="en-US">
                <a:latin typeface="Calibri" panose="020F0502020204030204" pitchFamily="34" charset="0"/>
              </a:rPr>
              <a:pPr eaLnBrk="1" hangingPunct="1"/>
              <a:t>96</a:t>
            </a:fld>
            <a:endParaRPr lang="en-US" altLang="en-US">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546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2F40B9E-8CD3-49C9-98D7-E13B2E56DE7D}" type="slidenum">
              <a:rPr lang="en-US" altLang="en-US">
                <a:latin typeface="Calibri" panose="020F0502020204030204" pitchFamily="34" charset="0"/>
              </a:rPr>
              <a:pPr eaLnBrk="1" hangingPunct="1"/>
              <a:t>103</a:t>
            </a:fld>
            <a:endParaRPr lang="en-US" altLang="en-US">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3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556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F986F86-93B0-4EC8-AAB8-1E1E88E2E356}" type="slidenum">
              <a:rPr lang="en-US" altLang="en-US">
                <a:latin typeface="Calibri" panose="020F0502020204030204" pitchFamily="34" charset="0"/>
              </a:rPr>
              <a:pPr eaLnBrk="1" hangingPunct="1"/>
              <a:t>104</a:t>
            </a:fld>
            <a:endParaRPr lang="en-US" altLang="en-US">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5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597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F29812-84C6-4922-96C0-0F623DAF587C}" type="slidenum">
              <a:rPr lang="en-US" altLang="en-US">
                <a:latin typeface="Calibri" panose="020F0502020204030204" pitchFamily="34" charset="0"/>
              </a:rPr>
              <a:pPr eaLnBrk="1" hangingPunct="1"/>
              <a:t>111</a:t>
            </a:fld>
            <a:endParaRPr lang="en-US" altLang="en-US">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618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104006-4B8E-4B6C-AA01-ABBD404B0E4E}" type="slidenum">
              <a:rPr lang="en-US" altLang="en-US">
                <a:latin typeface="Calibri" panose="020F0502020204030204" pitchFamily="34" charset="0"/>
              </a:rPr>
              <a:pPr eaLnBrk="1" hangingPunct="1"/>
              <a:t>116</a:t>
            </a:fld>
            <a:endParaRPr lang="en-US" altLang="en-US">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638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DFAAA6B-739D-413E-8C63-12F9A988DD05}" type="slidenum">
              <a:rPr lang="en-US" altLang="en-US">
                <a:latin typeface="Calibri" panose="020F0502020204030204" pitchFamily="34" charset="0"/>
              </a:rPr>
              <a:pPr eaLnBrk="1" hangingPunct="1"/>
              <a:t>120</a:t>
            </a:fld>
            <a:endParaRPr lang="en-US" altLang="en-US">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659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F14460-F61C-40E9-AAED-E1C24A663553}" type="slidenum">
              <a:rPr lang="en-US" altLang="en-US">
                <a:latin typeface="Calibri" panose="020F0502020204030204" pitchFamily="34" charset="0"/>
              </a:rPr>
              <a:pPr eaLnBrk="1" hangingPunct="1"/>
              <a:t>124</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64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18ECB1-F824-4E11-A2AE-CACD16B71D63}"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95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A375CEB-4505-4395-AF2C-C482EF697AE6}"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46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FE85DC4-B468-40EF-A893-E06620ED0668}" type="slidenum">
              <a:rPr lang="en-US" altLang="en-US">
                <a:latin typeface="Calibri" panose="020F0502020204030204" pitchFamily="34" charset="0"/>
              </a:rPr>
              <a:pPr eaLnBrk="1" hangingPunct="1"/>
              <a:t>10</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97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02CA8A-0CAB-48D6-8DA6-AF6BD135B50D}" type="slidenum">
              <a:rPr lang="en-US" altLang="en-US">
                <a:latin typeface="Calibri" panose="020F0502020204030204" pitchFamily="34" charset="0"/>
              </a:rPr>
              <a:pPr eaLnBrk="1" hangingPunct="1"/>
              <a:t>11</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31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DDA285-2919-4B82-B356-C73483A2059A}" type="slidenum">
              <a:rPr lang="en-US" altLang="en-US">
                <a:latin typeface="Calibri" panose="020F0502020204030204" pitchFamily="34" charset="0"/>
              </a:rPr>
              <a:pPr eaLnBrk="1" hangingPunct="1"/>
              <a:t>15</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9108074 w 5760"/>
                <a:gd name="T3" fmla="*/ 0 h 528"/>
                <a:gd name="T4" fmla="*/ 9108074 w 5760"/>
                <a:gd name="T5" fmla="*/ 838869 h 528"/>
                <a:gd name="T6" fmla="*/ 7590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2CFDEFF7-6182-4245-A114-78195D4EE377}" type="datetime1">
              <a:rPr lang="en-US"/>
              <a:pPr>
                <a:defRPr/>
              </a:pPr>
              <a:t>10/28/2015</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1FC178CC-0C24-44B3-AD8D-44B74EE89640}"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smtClean="0">
                <a:solidFill>
                  <a:schemeClr val="accent1">
                    <a:tint val="20000"/>
                  </a:schemeClr>
                </a:solidFill>
              </a:defRPr>
            </a:lvl1pPr>
            <a:extLst/>
          </a:lstStyle>
          <a:p>
            <a:pPr>
              <a:defRPr/>
            </a:pPr>
            <a:r>
              <a:rPr lang="en-US"/>
              <a:t>© Copyright 1992-2015 by Pearson Education, Inc. All Rights Reserved.</a:t>
            </a:r>
          </a:p>
        </p:txBody>
      </p:sp>
    </p:spTree>
    <p:extLst>
      <p:ext uri="{BB962C8B-B14F-4D97-AF65-F5344CB8AC3E}">
        <p14:creationId xmlns:p14="http://schemas.microsoft.com/office/powerpoint/2010/main" val="3515197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F4C942E-6302-426F-8145-269632066566}" type="datetime1">
              <a:rPr lang="en-US"/>
              <a:pPr>
                <a:defRPr/>
              </a:pPr>
              <a:t>10/28/2015</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67CAEFB8-42E0-493B-B99A-9D0FADC3492C}" type="slidenum">
              <a:rPr lang="en-US" altLang="en-US"/>
              <a:pPr/>
              <a:t>‹#›</a:t>
            </a:fld>
            <a:endParaRPr lang="en-US" altLang="en-US"/>
          </a:p>
        </p:txBody>
      </p:sp>
    </p:spTree>
    <p:extLst>
      <p:ext uri="{BB962C8B-B14F-4D97-AF65-F5344CB8AC3E}">
        <p14:creationId xmlns:p14="http://schemas.microsoft.com/office/powerpoint/2010/main" val="1522152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D07CE676-F8A6-4521-8BC5-4172D06BF76B}" type="datetime1">
              <a:rPr lang="en-US"/>
              <a:pPr>
                <a:defRPr/>
              </a:pPr>
              <a:t>10/28/2015</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48CCE178-2A28-48EE-8CE3-514DAA95B6A3}" type="slidenum">
              <a:rPr lang="en-US" altLang="en-US"/>
              <a:pPr/>
              <a:t>‹#›</a:t>
            </a:fld>
            <a:endParaRPr lang="en-US" altLang="en-US"/>
          </a:p>
        </p:txBody>
      </p:sp>
    </p:spTree>
    <p:extLst>
      <p:ext uri="{BB962C8B-B14F-4D97-AF65-F5344CB8AC3E}">
        <p14:creationId xmlns:p14="http://schemas.microsoft.com/office/powerpoint/2010/main" val="3440267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EEB27BC-FE6C-49FC-87A5-278E096343E2}" type="datetime1">
              <a:rPr lang="en-US"/>
              <a:pPr>
                <a:defRPr/>
              </a:pPr>
              <a:t>10/28/2015</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CA141A8A-1F88-47B5-8045-CE27EFBE4303}" type="slidenum">
              <a:rPr lang="en-US" altLang="en-US"/>
              <a:pPr/>
              <a:t>‹#›</a:t>
            </a:fld>
            <a:endParaRPr lang="en-US" altLang="en-US"/>
          </a:p>
        </p:txBody>
      </p:sp>
    </p:spTree>
    <p:extLst>
      <p:ext uri="{BB962C8B-B14F-4D97-AF65-F5344CB8AC3E}">
        <p14:creationId xmlns:p14="http://schemas.microsoft.com/office/powerpoint/2010/main" val="261781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8BB57C91-38E5-4F32-BD1A-690A3854863D}" type="datetime1">
              <a:rPr lang="en-US"/>
              <a:pPr>
                <a:defRPr/>
              </a:pPr>
              <a:t>10/28/2015</a:t>
            </a:fld>
            <a:endParaRPr lang="en-US"/>
          </a:p>
        </p:txBody>
      </p:sp>
      <p:sp>
        <p:nvSpPr>
          <p:cNvPr id="8" name="Footer Placeholder 4"/>
          <p:cNvSpPr>
            <a:spLocks noGrp="1"/>
          </p:cNvSpPr>
          <p:nvPr>
            <p:ph type="ftr" sz="quarter" idx="11"/>
          </p:nvPr>
        </p:nvSpPr>
        <p:spPr>
          <a:xfrm>
            <a:off x="4114800" y="6408738"/>
            <a:ext cx="2616200" cy="365125"/>
          </a:xfrm>
        </p:spPr>
        <p:txBody>
          <a:bodyPr/>
          <a:lstStyle>
            <a:lvl1pPr>
              <a:defRPr smtClean="0"/>
            </a:lvl1pPr>
            <a:extLst/>
          </a:lstStyle>
          <a:p>
            <a:pPr>
              <a:defRPr/>
            </a:pPr>
            <a:r>
              <a:rPr lang="en-US"/>
              <a:t>© Copyright 1992-2015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DF557398-4294-4DE3-9F38-5A32D2385098}" type="slidenum">
              <a:rPr lang="en-US" altLang="en-US"/>
              <a:pPr/>
              <a:t>‹#›</a:t>
            </a:fld>
            <a:endParaRPr lang="en-US" altLang="en-US"/>
          </a:p>
        </p:txBody>
      </p:sp>
    </p:spTree>
    <p:extLst>
      <p:ext uri="{BB962C8B-B14F-4D97-AF65-F5344CB8AC3E}">
        <p14:creationId xmlns:p14="http://schemas.microsoft.com/office/powerpoint/2010/main" val="37994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99E3F346-DF66-4D2E-B063-28E8BA65561F}" type="datetime1">
              <a:rPr lang="en-US"/>
              <a:pPr>
                <a:defRPr/>
              </a:pPr>
              <a:t>10/28/2015</a:t>
            </a:fld>
            <a:endParaRPr lang="en-US"/>
          </a:p>
        </p:txBody>
      </p:sp>
      <p:sp>
        <p:nvSpPr>
          <p:cNvPr id="7" name="Footer Placeholder 4"/>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C0B12572-0C28-4596-A748-8C3E6DF37C1D}" type="slidenum">
              <a:rPr lang="en-US" altLang="en-US"/>
              <a:pPr/>
              <a:t>‹#›</a:t>
            </a:fld>
            <a:endParaRPr lang="en-US" altLang="en-US"/>
          </a:p>
        </p:txBody>
      </p:sp>
    </p:spTree>
    <p:extLst>
      <p:ext uri="{BB962C8B-B14F-4D97-AF65-F5344CB8AC3E}">
        <p14:creationId xmlns:p14="http://schemas.microsoft.com/office/powerpoint/2010/main" val="34412043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92BC6C65-B06B-4B33-8C33-7F725E4A52A7}" type="datetime1">
              <a:rPr lang="en-US"/>
              <a:pPr>
                <a:defRPr/>
              </a:pPr>
              <a:t>10/28/2015</a:t>
            </a:fld>
            <a:endParaRPr lang="en-US"/>
          </a:p>
        </p:txBody>
      </p:sp>
      <p:sp>
        <p:nvSpPr>
          <p:cNvPr id="6" name="Footer Placeholder 5"/>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1EE6D4A5-EA1A-485A-9205-A0C0EC8E4912}" type="slidenum">
              <a:rPr lang="en-US" altLang="en-US"/>
              <a:pPr/>
              <a:t>‹#›</a:t>
            </a:fld>
            <a:endParaRPr lang="en-US" altLang="en-US"/>
          </a:p>
        </p:txBody>
      </p:sp>
    </p:spTree>
    <p:extLst>
      <p:ext uri="{BB962C8B-B14F-4D97-AF65-F5344CB8AC3E}">
        <p14:creationId xmlns:p14="http://schemas.microsoft.com/office/powerpoint/2010/main" val="247906921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4AD490E2-E63A-42DF-B934-FA2D2B0F3F2E}" type="datetime1">
              <a:rPr lang="en-US"/>
              <a:pPr>
                <a:defRPr/>
              </a:pPr>
              <a:t>10/28/2015</a:t>
            </a:fld>
            <a:endParaRPr lang="en-US"/>
          </a:p>
        </p:txBody>
      </p:sp>
      <p:sp>
        <p:nvSpPr>
          <p:cNvPr id="8" name="Footer Placeholder 7"/>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1D47E4BC-B881-4DE9-8745-883B12A4EE5B}" type="slidenum">
              <a:rPr lang="en-US" altLang="en-US"/>
              <a:pPr/>
              <a:t>‹#›</a:t>
            </a:fld>
            <a:endParaRPr lang="en-US" altLang="en-US"/>
          </a:p>
        </p:txBody>
      </p:sp>
    </p:spTree>
    <p:extLst>
      <p:ext uri="{BB962C8B-B14F-4D97-AF65-F5344CB8AC3E}">
        <p14:creationId xmlns:p14="http://schemas.microsoft.com/office/powerpoint/2010/main" val="258866200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7DF329E7-6102-4186-AE59-9DF080365B63}" type="datetime1">
              <a:rPr lang="en-US"/>
              <a:pPr>
                <a:defRPr/>
              </a:pPr>
              <a:t>10/28/2015</a:t>
            </a:fld>
            <a:endParaRPr lang="en-US"/>
          </a:p>
        </p:txBody>
      </p:sp>
      <p:sp>
        <p:nvSpPr>
          <p:cNvPr id="4" name="Footer Placeholder 3"/>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6A2413B7-3573-4D6D-A40F-97E595B70B79}" type="slidenum">
              <a:rPr lang="en-US" altLang="en-US"/>
              <a:pPr/>
              <a:t>‹#›</a:t>
            </a:fld>
            <a:endParaRPr lang="en-US" altLang="en-US"/>
          </a:p>
        </p:txBody>
      </p:sp>
    </p:spTree>
    <p:extLst>
      <p:ext uri="{BB962C8B-B14F-4D97-AF65-F5344CB8AC3E}">
        <p14:creationId xmlns:p14="http://schemas.microsoft.com/office/powerpoint/2010/main" val="28224322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ACAB2893-1F19-43FD-8281-3D31313304AB}" type="datetime1">
              <a:rPr lang="en-US"/>
              <a:pPr>
                <a:defRPr/>
              </a:pPr>
              <a:t>10/28/2015</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D1BBBA1C-0C10-41B6-9CD7-552BC1525CEA}" type="slidenum">
              <a:rPr lang="en-US" altLang="en-US"/>
              <a:pPr/>
              <a:t>‹#›</a:t>
            </a:fld>
            <a:endParaRPr lang="en-US" altLang="en-US"/>
          </a:p>
        </p:txBody>
      </p:sp>
    </p:spTree>
    <p:extLst>
      <p:ext uri="{BB962C8B-B14F-4D97-AF65-F5344CB8AC3E}">
        <p14:creationId xmlns:p14="http://schemas.microsoft.com/office/powerpoint/2010/main" val="1520246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CAE5DBAD-FA05-4A09-9FFA-F9B558E59E06}" type="datetime1">
              <a:rPr lang="en-US"/>
              <a:pPr>
                <a:defRPr/>
              </a:pPr>
              <a:t>10/28/2015</a:t>
            </a:fld>
            <a:endParaRPr lang="en-US"/>
          </a:p>
        </p:txBody>
      </p:sp>
      <p:sp>
        <p:nvSpPr>
          <p:cNvPr id="6" name="Footer Placeholder 5"/>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BA5C4FDA-2BB9-429E-8C9F-167F7E2562D5}" type="slidenum">
              <a:rPr lang="en-US" altLang="en-US"/>
              <a:pPr/>
              <a:t>‹#›</a:t>
            </a:fld>
            <a:endParaRPr lang="en-US" altLang="en-US"/>
          </a:p>
        </p:txBody>
      </p:sp>
    </p:spTree>
    <p:extLst>
      <p:ext uri="{BB962C8B-B14F-4D97-AF65-F5344CB8AC3E}">
        <p14:creationId xmlns:p14="http://schemas.microsoft.com/office/powerpoint/2010/main" val="423330968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22F0D2E7-536B-427A-A33D-8B8530F76EB4}" type="datetime1">
              <a:rPr lang="en-US"/>
              <a:pPr>
                <a:defRPr/>
              </a:pPr>
              <a:t>10/28/2015</a:t>
            </a:fld>
            <a:endParaRPr lang="en-US"/>
          </a:p>
        </p:txBody>
      </p:sp>
      <p:sp>
        <p:nvSpPr>
          <p:cNvPr id="12" name="Footer Placeholder 5"/>
          <p:cNvSpPr>
            <a:spLocks noGrp="1"/>
          </p:cNvSpPr>
          <p:nvPr>
            <p:ph type="ftr" sz="quarter" idx="11"/>
          </p:nvPr>
        </p:nvSpPr>
        <p:spPr>
          <a:xfrm>
            <a:off x="4379913" y="6408738"/>
            <a:ext cx="2351087" cy="365125"/>
          </a:xfrm>
        </p:spPr>
        <p:txBody>
          <a:bodyPr/>
          <a:lstStyle>
            <a:lvl1pPr>
              <a:defRPr smtClean="0">
                <a:solidFill>
                  <a:schemeClr val="tx1"/>
                </a:solidFill>
              </a:defRPr>
            </a:lvl1pPr>
            <a:extLst/>
          </a:lstStyle>
          <a:p>
            <a:pPr>
              <a:defRPr/>
            </a:pPr>
            <a:r>
              <a:rPr lang="en-US"/>
              <a:t>© Copyright 1992-2015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9CE99660-6032-4FC2-92AE-5F757E0D313F}" type="slidenum">
              <a:rPr lang="en-US" altLang="en-US"/>
              <a:pPr/>
              <a:t>‹#›</a:t>
            </a:fld>
            <a:endParaRPr lang="en-US" altLang="en-US"/>
          </a:p>
        </p:txBody>
      </p:sp>
    </p:spTree>
    <p:extLst>
      <p:ext uri="{BB962C8B-B14F-4D97-AF65-F5344CB8AC3E}">
        <p14:creationId xmlns:p14="http://schemas.microsoft.com/office/powerpoint/2010/main" val="267702403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B0848139-8878-42C8-BCDE-D6E47CD86957}" type="datetime1">
              <a:rPr lang="en-US"/>
              <a:pPr>
                <a:defRPr/>
              </a:pPr>
              <a:t>10/28/2015</a:t>
            </a:fld>
            <a:endParaRPr lang="en-US"/>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smtClean="0">
                <a:solidFill>
                  <a:schemeClr val="tx1"/>
                </a:solidFill>
                <a:latin typeface="+mn-lt"/>
                <a:cs typeface="+mn-cs"/>
              </a:defRPr>
            </a:lvl1pPr>
            <a:extLst/>
          </a:lstStyle>
          <a:p>
            <a:pPr>
              <a:defRPr/>
            </a:pPr>
            <a:r>
              <a:rPr lang="en-US"/>
              <a:t>© Copyright 1992-2015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5DEC0DAC-2338-4C94-B2B5-3FCEB2BBDDAB}"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82" r:id="rId7"/>
    <p:sldLayoutId id="2147483792" r:id="rId8"/>
    <p:sldLayoutId id="2147483793" r:id="rId9"/>
    <p:sldLayoutId id="2147483783" r:id="rId10"/>
    <p:sldLayoutId id="2147483784" r:id="rId11"/>
    <p:sldLayoutId id="214748378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smtClean="0"/>
              <a:t>Chapter 12</a:t>
            </a:r>
            <a:br>
              <a:rPr lang="en-US" dirty="0" smtClean="0"/>
            </a:br>
            <a:r>
              <a:rPr lang="en-US" dirty="0" smtClean="0"/>
              <a:t>GUI Components: Part 1</a:t>
            </a:r>
            <a:endParaRPr lang="en-US" dirty="0"/>
          </a:p>
        </p:txBody>
      </p:sp>
      <p:sp>
        <p:nvSpPr>
          <p:cNvPr id="10243" name="Subtitle 2"/>
          <p:cNvSpPr>
            <a:spLocks noGrp="1"/>
          </p:cNvSpPr>
          <p:nvPr>
            <p:ph type="subTitle" idx="1"/>
          </p:nvPr>
        </p:nvSpPr>
        <p:spPr>
          <a:xfrm>
            <a:off x="685800" y="3611563"/>
            <a:ext cx="7772400" cy="1200150"/>
          </a:xfrm>
        </p:spPr>
        <p:txBody>
          <a:bodyPr/>
          <a:lstStyle/>
          <a:p>
            <a:pPr marR="0" eaLnBrk="1" hangingPunct="1"/>
            <a:r>
              <a:rPr lang="en-US" altLang="en-US" smtClean="0"/>
              <a:t>Java How to Program, 10/e</a:t>
            </a:r>
          </a:p>
        </p:txBody>
      </p:sp>
      <p:sp>
        <p:nvSpPr>
          <p:cNvPr id="4" name="Footer Placeholder 3"/>
          <p:cNvSpPr>
            <a:spLocks noGrp="1"/>
          </p:cNvSpPr>
          <p:nvPr>
            <p:ph type="ftr" sz="quarter" idx="12"/>
          </p:nvPr>
        </p:nvSpPr>
        <p:spPr/>
        <p:txBody>
          <a:bodyPr/>
          <a:lstStyle/>
          <a:p>
            <a:pPr>
              <a:defRPr/>
            </a:pPr>
            <a:r>
              <a:rPr lang="en-US"/>
              <a:t>© Copyright 1992-2015 by Pearson Education, Inc. All Rights Reserved.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12.5  </a:t>
            </a:r>
            <a:r>
              <a:rPr lang="en-US" dirty="0" smtClean="0">
                <a:solidFill>
                  <a:srgbClr val="3380E6"/>
                </a:solidFill>
                <a:latin typeface="Arial"/>
              </a:rPr>
              <a:t>Displaying Text and Images in a Window</a:t>
            </a:r>
          </a:p>
        </p:txBody>
      </p:sp>
      <p:sp>
        <p:nvSpPr>
          <p:cNvPr id="44035" name="Text Placeholder 2"/>
          <p:cNvSpPr>
            <a:spLocks noGrp="1"/>
          </p:cNvSpPr>
          <p:nvPr>
            <p:ph type="body" idx="1"/>
          </p:nvPr>
        </p:nvSpPr>
        <p:spPr/>
        <p:txBody>
          <a:bodyPr/>
          <a:lstStyle/>
          <a:p>
            <a:pPr eaLnBrk="1" hangingPunct="1">
              <a:lnSpc>
                <a:spcPct val="80000"/>
              </a:lnSpc>
            </a:pPr>
            <a:r>
              <a:rPr lang="en-US" altLang="en-US" sz="2400" smtClean="0">
                <a:solidFill>
                  <a:srgbClr val="000000"/>
                </a:solidFill>
                <a:latin typeface="Times New Roman" panose="02020603050405020304" pitchFamily="18" charset="0"/>
              </a:rPr>
              <a:t>Most windows that can contain Swing GUI components are instances of class </a:t>
            </a:r>
            <a:r>
              <a:rPr lang="en-US" altLang="en-US" sz="2400" smtClean="0">
                <a:solidFill>
                  <a:srgbClr val="000000"/>
                </a:solidFill>
                <a:latin typeface="Lucida Console" panose="020B0609040504020204" pitchFamily="49" charset="0"/>
              </a:rPr>
              <a:t>JFrame</a:t>
            </a:r>
            <a:r>
              <a:rPr lang="en-US" altLang="en-US" sz="2400" smtClean="0">
                <a:solidFill>
                  <a:srgbClr val="000000"/>
                </a:solidFill>
                <a:latin typeface="Times New Roman" panose="02020603050405020304" pitchFamily="18" charset="0"/>
              </a:rPr>
              <a:t> or a subclass of </a:t>
            </a:r>
            <a:r>
              <a:rPr lang="en-US" altLang="en-US" sz="2400" smtClean="0">
                <a:solidFill>
                  <a:srgbClr val="000000"/>
                </a:solidFill>
                <a:latin typeface="Lucida Console" panose="020B0609040504020204" pitchFamily="49" charset="0"/>
              </a:rPr>
              <a:t>JFrame</a:t>
            </a:r>
            <a:r>
              <a:rPr lang="en-US" altLang="en-US" sz="2400" smtClean="0">
                <a:solidFill>
                  <a:srgbClr val="000000"/>
                </a:solidFill>
                <a:latin typeface="Times New Roman" panose="02020603050405020304" pitchFamily="18" charset="0"/>
              </a:rPr>
              <a:t>. </a:t>
            </a:r>
          </a:p>
          <a:p>
            <a:pPr eaLnBrk="1" hangingPunct="1">
              <a:lnSpc>
                <a:spcPct val="80000"/>
              </a:lnSpc>
            </a:pPr>
            <a:r>
              <a:rPr lang="en-US" altLang="en-US" sz="2400" smtClean="0">
                <a:solidFill>
                  <a:srgbClr val="000000"/>
                </a:solidFill>
                <a:latin typeface="Lucida Console" panose="020B0609040504020204" pitchFamily="49" charset="0"/>
              </a:rPr>
              <a:t>JFrame</a:t>
            </a:r>
            <a:r>
              <a:rPr lang="en-US" altLang="en-US" sz="2400" smtClean="0">
                <a:solidFill>
                  <a:srgbClr val="000000"/>
                </a:solidFill>
                <a:latin typeface="Times New Roman" panose="02020603050405020304" pitchFamily="18" charset="0"/>
              </a:rPr>
              <a:t> is an indirect subclass of class </a:t>
            </a:r>
            <a:r>
              <a:rPr lang="en-US" altLang="en-US" sz="2400" smtClean="0">
                <a:solidFill>
                  <a:srgbClr val="000000"/>
                </a:solidFill>
                <a:latin typeface="Lucida Console" panose="020B0609040504020204" pitchFamily="49" charset="0"/>
              </a:rPr>
              <a:t>java.awt.Window</a:t>
            </a:r>
            <a:r>
              <a:rPr lang="en-US" altLang="en-US" sz="2400" smtClean="0">
                <a:solidFill>
                  <a:srgbClr val="000000"/>
                </a:solidFill>
                <a:latin typeface="Times New Roman" panose="02020603050405020304" pitchFamily="18" charset="0"/>
              </a:rPr>
              <a:t> </a:t>
            </a:r>
          </a:p>
          <a:p>
            <a:pPr eaLnBrk="1" hangingPunct="1">
              <a:lnSpc>
                <a:spcPct val="80000"/>
              </a:lnSpc>
            </a:pPr>
            <a:r>
              <a:rPr lang="en-US" altLang="en-US" sz="2400" smtClean="0">
                <a:solidFill>
                  <a:srgbClr val="000000"/>
                </a:solidFill>
                <a:latin typeface="Times New Roman" panose="02020603050405020304" pitchFamily="18" charset="0"/>
              </a:rPr>
              <a:t>Provides the basic attributes and behaviors of a window</a:t>
            </a:r>
          </a:p>
          <a:p>
            <a:pPr lvl="1" eaLnBrk="1" hangingPunct="1">
              <a:lnSpc>
                <a:spcPct val="80000"/>
              </a:lnSpc>
            </a:pPr>
            <a:r>
              <a:rPr lang="en-US" altLang="en-US" sz="2400" smtClean="0">
                <a:solidFill>
                  <a:srgbClr val="000000"/>
                </a:solidFill>
                <a:latin typeface="Times New Roman" panose="02020603050405020304" pitchFamily="18" charset="0"/>
              </a:rPr>
              <a:t>a title bar at the top</a:t>
            </a:r>
          </a:p>
          <a:p>
            <a:pPr lvl="1" eaLnBrk="1" hangingPunct="1">
              <a:lnSpc>
                <a:spcPct val="80000"/>
              </a:lnSpc>
            </a:pPr>
            <a:r>
              <a:rPr lang="en-US" altLang="en-US" sz="2400" smtClean="0">
                <a:solidFill>
                  <a:srgbClr val="000000"/>
                </a:solidFill>
                <a:latin typeface="Times New Roman" panose="02020603050405020304" pitchFamily="18" charset="0"/>
              </a:rPr>
              <a:t>buttons to minimize, maximize and close the window</a:t>
            </a:r>
          </a:p>
          <a:p>
            <a:pPr eaLnBrk="1" hangingPunct="1">
              <a:lnSpc>
                <a:spcPct val="80000"/>
              </a:lnSpc>
            </a:pPr>
            <a:r>
              <a:rPr lang="en-US" altLang="en-US" sz="2400" smtClean="0">
                <a:solidFill>
                  <a:srgbClr val="000000"/>
                </a:solidFill>
                <a:latin typeface="Times New Roman" panose="02020603050405020304" pitchFamily="18" charset="0"/>
              </a:rPr>
              <a:t>Most of our examples will consist of two classes</a:t>
            </a:r>
          </a:p>
          <a:p>
            <a:pPr lvl="1" eaLnBrk="1" hangingPunct="1">
              <a:lnSpc>
                <a:spcPct val="80000"/>
              </a:lnSpc>
            </a:pPr>
            <a:r>
              <a:rPr lang="en-US" altLang="en-US" sz="2400" smtClean="0">
                <a:solidFill>
                  <a:srgbClr val="000000"/>
                </a:solidFill>
                <a:latin typeface="Times New Roman" panose="02020603050405020304" pitchFamily="18" charset="0"/>
              </a:rPr>
              <a:t>a subclass of </a:t>
            </a:r>
            <a:r>
              <a:rPr lang="en-US" altLang="en-US" sz="2400" smtClean="0">
                <a:solidFill>
                  <a:srgbClr val="000000"/>
                </a:solidFill>
                <a:latin typeface="Lucida Console" panose="020B0609040504020204" pitchFamily="49" charset="0"/>
              </a:rPr>
              <a:t>JFrame</a:t>
            </a:r>
            <a:r>
              <a:rPr lang="en-US" altLang="en-US" sz="2400" smtClean="0">
                <a:solidFill>
                  <a:srgbClr val="000000"/>
                </a:solidFill>
                <a:latin typeface="Times New Roman" panose="02020603050405020304" pitchFamily="18" charset="0"/>
              </a:rPr>
              <a:t> that demonstrates new GUI concepts</a:t>
            </a:r>
          </a:p>
          <a:p>
            <a:pPr lvl="1" eaLnBrk="1" hangingPunct="1">
              <a:lnSpc>
                <a:spcPct val="80000"/>
              </a:lnSpc>
            </a:pPr>
            <a:r>
              <a:rPr lang="en-US" altLang="en-US" sz="2400" smtClean="0">
                <a:solidFill>
                  <a:srgbClr val="000000"/>
                </a:solidFill>
                <a:latin typeface="Times New Roman" panose="02020603050405020304" pitchFamily="18" charset="0"/>
              </a:rPr>
              <a:t>an application class in which </a:t>
            </a:r>
            <a:r>
              <a:rPr lang="en-US" altLang="en-US" sz="2400" smtClean="0">
                <a:solidFill>
                  <a:srgbClr val="000000"/>
                </a:solidFill>
                <a:latin typeface="Lucida Console" panose="020B0609040504020204" pitchFamily="49" charset="0"/>
              </a:rPr>
              <a:t>main</a:t>
            </a:r>
            <a:r>
              <a:rPr lang="en-US" altLang="en-US" sz="2400" smtClean="0">
                <a:solidFill>
                  <a:srgbClr val="000000"/>
                </a:solidFill>
                <a:latin typeface="Times New Roman" panose="02020603050405020304" pitchFamily="18" charset="0"/>
              </a:rPr>
              <a:t> creates and displays the application’s primary window.</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1" descr="jhtp_12_GUI1_Page_1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1" descr="jhtp_12_GUI1_Page_1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1" descr="jhtp_12_GUI1_Page_1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59D9B3"/>
                </a:solidFill>
                <a:latin typeface="Arial"/>
              </a:rPr>
              <a:t>12.18.1 </a:t>
            </a:r>
            <a:r>
              <a:rPr lang="en-US" dirty="0" err="1" smtClean="0">
                <a:solidFill>
                  <a:srgbClr val="33B38C"/>
                </a:solidFill>
                <a:latin typeface="Lucida Console"/>
              </a:rPr>
              <a:t>FlowLayout</a:t>
            </a:r>
            <a:r>
              <a:rPr lang="en-US" dirty="0" smtClean="0">
                <a:solidFill>
                  <a:srgbClr val="33B38C"/>
                </a:solidFill>
                <a:latin typeface="Goudy Sans Medium"/>
              </a:rPr>
              <a:t> (cont.)</a:t>
            </a:r>
          </a:p>
        </p:txBody>
      </p:sp>
      <p:sp>
        <p:nvSpPr>
          <p:cNvPr id="216067" name="Text Placeholder 2"/>
          <p:cNvSpPr>
            <a:spLocks noGrp="1"/>
          </p:cNvSpPr>
          <p:nvPr>
            <p:ph type="body" idx="1"/>
          </p:nvPr>
        </p:nvSpPr>
        <p:spPr/>
        <p:txBody>
          <a:bodyPr/>
          <a:lstStyle/>
          <a:p>
            <a:pPr eaLnBrk="1" hangingPunct="1"/>
            <a:r>
              <a:rPr lang="en-US" altLang="en-US" sz="2500" smtClean="0">
                <a:solidFill>
                  <a:srgbClr val="000000"/>
                </a:solidFill>
                <a:latin typeface="Lucida Console" panose="020B0609040504020204" pitchFamily="49" charset="0"/>
              </a:rPr>
              <a:t>FlowLayout</a:t>
            </a:r>
            <a:r>
              <a:rPr lang="en-US" altLang="en-US" sz="2500" smtClean="0">
                <a:solidFill>
                  <a:srgbClr val="000000"/>
                </a:solidFill>
                <a:latin typeface="Times New Roman" panose="02020603050405020304" pitchFamily="18" charset="0"/>
              </a:rPr>
              <a:t> method </a:t>
            </a:r>
            <a:r>
              <a:rPr lang="en-US" altLang="en-US" sz="2500" smtClean="0">
                <a:solidFill>
                  <a:srgbClr val="0000FF"/>
                </a:solidFill>
                <a:latin typeface="LucidaSansTypewriter" pitchFamily="49" charset="0"/>
              </a:rPr>
              <a:t>setAlignment</a:t>
            </a:r>
            <a:r>
              <a:rPr lang="en-US" altLang="en-US" sz="2500" smtClean="0">
                <a:solidFill>
                  <a:srgbClr val="000000"/>
                </a:solidFill>
                <a:latin typeface="Times New Roman" panose="02020603050405020304" pitchFamily="18" charset="0"/>
              </a:rPr>
              <a:t> changes the alignment for the </a:t>
            </a:r>
            <a:r>
              <a:rPr lang="en-US" altLang="en-US" sz="2500" smtClean="0">
                <a:solidFill>
                  <a:srgbClr val="000000"/>
                </a:solidFill>
                <a:latin typeface="Lucida Console" panose="020B0609040504020204" pitchFamily="49" charset="0"/>
              </a:rPr>
              <a:t>FlowLayout</a:t>
            </a:r>
            <a:r>
              <a:rPr lang="en-US" altLang="en-US" sz="2500" smtClean="0">
                <a:solidFill>
                  <a:srgbClr val="000000"/>
                </a:solidFill>
                <a:latin typeface="Times New Roman" panose="02020603050405020304" pitchFamily="18" charset="0"/>
              </a:rPr>
              <a:t>. </a:t>
            </a:r>
          </a:p>
          <a:p>
            <a:pPr lvl="1" eaLnBrk="1" hangingPunct="1"/>
            <a:r>
              <a:rPr lang="en-US" altLang="en-US" sz="2100" smtClean="0">
                <a:solidFill>
                  <a:srgbClr val="0000FF"/>
                </a:solidFill>
                <a:latin typeface="LucidaSansTypewriter" pitchFamily="49" charset="0"/>
              </a:rPr>
              <a:t>FlowLayout.LEFT</a:t>
            </a:r>
          </a:p>
          <a:p>
            <a:pPr lvl="1" eaLnBrk="1" hangingPunct="1"/>
            <a:r>
              <a:rPr lang="en-US" altLang="en-US" sz="2100" smtClean="0">
                <a:solidFill>
                  <a:srgbClr val="0000FF"/>
                </a:solidFill>
                <a:latin typeface="LucidaSansTypewriter" pitchFamily="49" charset="0"/>
              </a:rPr>
              <a:t>FlowLayout.CENTER</a:t>
            </a:r>
          </a:p>
          <a:p>
            <a:pPr lvl="1" eaLnBrk="1" hangingPunct="1"/>
            <a:r>
              <a:rPr lang="en-US" altLang="en-US" sz="2100" smtClean="0">
                <a:solidFill>
                  <a:srgbClr val="0000FF"/>
                </a:solidFill>
                <a:latin typeface="LucidaSansTypewriter" pitchFamily="49" charset="0"/>
              </a:rPr>
              <a:t>FlowLayout.RIGHT</a:t>
            </a:r>
          </a:p>
          <a:p>
            <a:pPr eaLnBrk="1" hangingPunct="1"/>
            <a:r>
              <a:rPr lang="en-US" altLang="en-US" sz="2500" smtClean="0">
                <a:solidFill>
                  <a:srgbClr val="000000"/>
                </a:solidFill>
                <a:latin typeface="Lucida Console" panose="020B0609040504020204" pitchFamily="49" charset="0"/>
              </a:rPr>
              <a:t>LayoutManager</a:t>
            </a:r>
            <a:r>
              <a:rPr lang="en-US" altLang="en-US" sz="2500" smtClean="0">
                <a:solidFill>
                  <a:srgbClr val="000000"/>
                </a:solidFill>
                <a:latin typeface="Times New Roman" panose="02020603050405020304" pitchFamily="18" charset="0"/>
              </a:rPr>
              <a:t> interface method </a:t>
            </a:r>
            <a:r>
              <a:rPr lang="en-US" altLang="en-US" sz="2500" smtClean="0">
                <a:solidFill>
                  <a:srgbClr val="0000FF"/>
                </a:solidFill>
                <a:latin typeface="LucidaSansTypewriter" pitchFamily="49" charset="0"/>
              </a:rPr>
              <a:t>layoutContainer</a:t>
            </a:r>
            <a:r>
              <a:rPr lang="en-US" altLang="en-US" sz="2500" smtClean="0">
                <a:solidFill>
                  <a:srgbClr val="000000"/>
                </a:solidFill>
                <a:latin typeface="Times New Roman" panose="02020603050405020304" pitchFamily="18" charset="0"/>
              </a:rPr>
              <a:t> (which is inherited by all layout managers) specifies that a container should be rearranged based on the adjusted layout.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59D9B3"/>
                </a:solidFill>
                <a:latin typeface="Arial"/>
              </a:rPr>
              <a:t>12.18.2 </a:t>
            </a:r>
            <a:r>
              <a:rPr lang="en-US" dirty="0" err="1" smtClean="0">
                <a:solidFill>
                  <a:srgbClr val="33B38C"/>
                </a:solidFill>
                <a:latin typeface="Lucida Console"/>
              </a:rPr>
              <a:t>BorderLayout</a:t>
            </a:r>
            <a:r>
              <a:rPr lang="en-US" dirty="0" smtClean="0">
                <a:solidFill>
                  <a:srgbClr val="33B38C"/>
                </a:solidFill>
                <a:latin typeface="Goudy Sans Medium"/>
              </a:rPr>
              <a:t> </a:t>
            </a:r>
          </a:p>
        </p:txBody>
      </p:sp>
      <p:sp>
        <p:nvSpPr>
          <p:cNvPr id="217091" name="Text Placeholder 2"/>
          <p:cNvSpPr>
            <a:spLocks noGrp="1"/>
          </p:cNvSpPr>
          <p:nvPr>
            <p:ph type="body" idx="1"/>
          </p:nvPr>
        </p:nvSpPr>
        <p:spPr/>
        <p:txBody>
          <a:bodyPr/>
          <a:lstStyle/>
          <a:p>
            <a:pPr eaLnBrk="1" hangingPunct="1">
              <a:lnSpc>
                <a:spcPct val="80000"/>
              </a:lnSpc>
            </a:pPr>
            <a:r>
              <a:rPr lang="en-US" altLang="en-US" sz="2800" smtClean="0">
                <a:solidFill>
                  <a:srgbClr val="000000"/>
                </a:solidFill>
                <a:latin typeface="Lucida Console" panose="020B0609040504020204" pitchFamily="49" charset="0"/>
              </a:rPr>
              <a:t>BorderLayout</a:t>
            </a:r>
            <a:r>
              <a:rPr lang="en-US" altLang="en-US" sz="2800" smtClean="0">
                <a:solidFill>
                  <a:srgbClr val="000000"/>
                </a:solidFill>
                <a:latin typeface="Times New Roman" panose="02020603050405020304" pitchFamily="18" charset="0"/>
              </a:rPr>
              <a:t> </a:t>
            </a:r>
          </a:p>
          <a:p>
            <a:pPr lvl="1" eaLnBrk="1" hangingPunct="1">
              <a:lnSpc>
                <a:spcPct val="80000"/>
              </a:lnSpc>
            </a:pPr>
            <a:r>
              <a:rPr lang="en-US" altLang="en-US" sz="2400" smtClean="0">
                <a:solidFill>
                  <a:srgbClr val="000000"/>
                </a:solidFill>
                <a:latin typeface="Times New Roman" panose="02020603050405020304" pitchFamily="18" charset="0"/>
              </a:rPr>
              <a:t>the default layout manager for a </a:t>
            </a:r>
            <a:r>
              <a:rPr lang="en-US" altLang="en-US" sz="2400" smtClean="0">
                <a:solidFill>
                  <a:srgbClr val="000000"/>
                </a:solidFill>
                <a:latin typeface="Lucida Console" panose="020B0609040504020204" pitchFamily="49" charset="0"/>
              </a:rPr>
              <a:t>Jframe</a:t>
            </a:r>
            <a:endParaRPr lang="en-US" altLang="en-US" sz="2400" smtClean="0">
              <a:solidFill>
                <a:srgbClr val="000000"/>
              </a:solidFill>
              <a:latin typeface="Times New Roman" panose="02020603050405020304" pitchFamily="18" charset="0"/>
            </a:endParaRPr>
          </a:p>
          <a:p>
            <a:pPr lvl="1" eaLnBrk="1" hangingPunct="1">
              <a:lnSpc>
                <a:spcPct val="80000"/>
              </a:lnSpc>
            </a:pPr>
            <a:r>
              <a:rPr lang="en-US" altLang="en-US" sz="2400" smtClean="0">
                <a:solidFill>
                  <a:srgbClr val="000000"/>
                </a:solidFill>
                <a:latin typeface="Times New Roman" panose="02020603050405020304" pitchFamily="18" charset="0"/>
              </a:rPr>
              <a:t>arranges components into five regions: </a:t>
            </a:r>
            <a:r>
              <a:rPr lang="en-US" altLang="en-US" sz="2400" smtClean="0">
                <a:solidFill>
                  <a:srgbClr val="000000"/>
                </a:solidFill>
                <a:latin typeface="Lucida Console" panose="020B0609040504020204" pitchFamily="49" charset="0"/>
              </a:rPr>
              <a:t>NORTH</a:t>
            </a:r>
            <a:r>
              <a:rPr lang="en-US" altLang="en-US" sz="2400" smtClean="0">
                <a:solidFill>
                  <a:srgbClr val="000000"/>
                </a:solidFill>
                <a:latin typeface="Times New Roman" panose="02020603050405020304" pitchFamily="18" charset="0"/>
              </a:rPr>
              <a:t>, </a:t>
            </a:r>
            <a:r>
              <a:rPr lang="en-US" altLang="en-US" sz="2400" smtClean="0">
                <a:solidFill>
                  <a:srgbClr val="000000"/>
                </a:solidFill>
                <a:latin typeface="Lucida Console" panose="020B0609040504020204" pitchFamily="49" charset="0"/>
              </a:rPr>
              <a:t>SOUTH</a:t>
            </a:r>
            <a:r>
              <a:rPr lang="en-US" altLang="en-US" sz="2400" smtClean="0">
                <a:solidFill>
                  <a:srgbClr val="000000"/>
                </a:solidFill>
                <a:latin typeface="Times New Roman" panose="02020603050405020304" pitchFamily="18" charset="0"/>
              </a:rPr>
              <a:t>, </a:t>
            </a:r>
            <a:r>
              <a:rPr lang="en-US" altLang="en-US" sz="2400" smtClean="0">
                <a:solidFill>
                  <a:srgbClr val="000000"/>
                </a:solidFill>
                <a:latin typeface="Lucida Console" panose="020B0609040504020204" pitchFamily="49" charset="0"/>
              </a:rPr>
              <a:t>EAST</a:t>
            </a:r>
            <a:r>
              <a:rPr lang="en-US" altLang="en-US" sz="2400" smtClean="0">
                <a:solidFill>
                  <a:srgbClr val="000000"/>
                </a:solidFill>
                <a:latin typeface="Times New Roman" panose="02020603050405020304" pitchFamily="18" charset="0"/>
              </a:rPr>
              <a:t>, </a:t>
            </a:r>
            <a:r>
              <a:rPr lang="en-US" altLang="en-US" sz="2400" smtClean="0">
                <a:solidFill>
                  <a:srgbClr val="000000"/>
                </a:solidFill>
                <a:latin typeface="Lucida Console" panose="020B0609040504020204" pitchFamily="49" charset="0"/>
              </a:rPr>
              <a:t>WEST</a:t>
            </a:r>
            <a:r>
              <a:rPr lang="en-US" altLang="en-US" sz="2400" smtClean="0">
                <a:solidFill>
                  <a:srgbClr val="000000"/>
                </a:solidFill>
                <a:latin typeface="Times New Roman" panose="02020603050405020304" pitchFamily="18" charset="0"/>
              </a:rPr>
              <a:t> and </a:t>
            </a:r>
            <a:r>
              <a:rPr lang="en-US" altLang="en-US" sz="2400" smtClean="0">
                <a:solidFill>
                  <a:srgbClr val="000000"/>
                </a:solidFill>
                <a:latin typeface="Lucida Console" panose="020B0609040504020204" pitchFamily="49" charset="0"/>
              </a:rPr>
              <a:t>CENTER</a:t>
            </a:r>
            <a:r>
              <a:rPr lang="en-US" altLang="en-US" sz="2400" smtClean="0">
                <a:solidFill>
                  <a:srgbClr val="000000"/>
                </a:solidFill>
                <a:latin typeface="Times New Roman" panose="02020603050405020304" pitchFamily="18" charset="0"/>
              </a:rPr>
              <a:t>. </a:t>
            </a:r>
          </a:p>
          <a:p>
            <a:pPr lvl="1" eaLnBrk="1" hangingPunct="1">
              <a:lnSpc>
                <a:spcPct val="80000"/>
              </a:lnSpc>
            </a:pPr>
            <a:r>
              <a:rPr lang="en-US" altLang="en-US" sz="2400" smtClean="0">
                <a:solidFill>
                  <a:srgbClr val="000000"/>
                </a:solidFill>
                <a:latin typeface="Lucida Console" panose="020B0609040504020204" pitchFamily="49" charset="0"/>
              </a:rPr>
              <a:t>NORTH</a:t>
            </a:r>
            <a:r>
              <a:rPr lang="en-US" altLang="en-US" sz="2400" smtClean="0">
                <a:solidFill>
                  <a:srgbClr val="000000"/>
                </a:solidFill>
                <a:latin typeface="Times New Roman" panose="02020603050405020304" pitchFamily="18" charset="0"/>
              </a:rPr>
              <a:t> corresponds to the top of the container. </a:t>
            </a:r>
          </a:p>
          <a:p>
            <a:pPr eaLnBrk="1" hangingPunct="1">
              <a:lnSpc>
                <a:spcPct val="80000"/>
              </a:lnSpc>
            </a:pPr>
            <a:r>
              <a:rPr lang="en-US" altLang="en-US" sz="2800" smtClean="0">
                <a:solidFill>
                  <a:srgbClr val="000000"/>
                </a:solidFill>
                <a:latin typeface="Lucida Console" panose="020B0609040504020204" pitchFamily="49" charset="0"/>
              </a:rPr>
              <a:t>BorderLayout</a:t>
            </a:r>
            <a:r>
              <a:rPr lang="en-US" altLang="en-US" sz="2800" smtClean="0">
                <a:solidFill>
                  <a:srgbClr val="000000"/>
                </a:solidFill>
                <a:latin typeface="Times New Roman" panose="02020603050405020304" pitchFamily="18" charset="0"/>
              </a:rPr>
              <a:t> implements interface </a:t>
            </a:r>
            <a:r>
              <a:rPr lang="en-US" altLang="en-US" sz="2800" smtClean="0">
                <a:solidFill>
                  <a:srgbClr val="0000FF"/>
                </a:solidFill>
                <a:latin typeface="LucidaSansTypewriter" pitchFamily="49" charset="0"/>
              </a:rPr>
              <a:t>LayoutManager2</a:t>
            </a:r>
            <a:r>
              <a:rPr lang="en-US" altLang="en-US" sz="2800" smtClean="0">
                <a:solidFill>
                  <a:srgbClr val="000000"/>
                </a:solidFill>
                <a:latin typeface="Times New Roman" panose="02020603050405020304" pitchFamily="18" charset="0"/>
              </a:rPr>
              <a:t> (a subinterface of </a:t>
            </a:r>
            <a:r>
              <a:rPr lang="en-US" altLang="en-US" sz="2800" smtClean="0">
                <a:solidFill>
                  <a:srgbClr val="000000"/>
                </a:solidFill>
                <a:latin typeface="Lucida Console" panose="020B0609040504020204" pitchFamily="49" charset="0"/>
              </a:rPr>
              <a:t>LayoutManager</a:t>
            </a:r>
            <a:r>
              <a:rPr lang="en-US" altLang="en-US" sz="2800" smtClean="0">
                <a:solidFill>
                  <a:srgbClr val="000000"/>
                </a:solidFill>
                <a:latin typeface="Times New Roman" panose="02020603050405020304" pitchFamily="18" charset="0"/>
              </a:rPr>
              <a:t> that adds several methods for enhanced layout processing). </a:t>
            </a:r>
          </a:p>
          <a:p>
            <a:pPr eaLnBrk="1" hangingPunct="1">
              <a:lnSpc>
                <a:spcPct val="80000"/>
              </a:lnSpc>
            </a:pPr>
            <a:r>
              <a:rPr lang="en-US" altLang="en-US" sz="2800" smtClean="0">
                <a:solidFill>
                  <a:srgbClr val="000000"/>
                </a:solidFill>
                <a:latin typeface="Lucida Console" panose="020B0609040504020204" pitchFamily="49" charset="0"/>
              </a:rPr>
              <a:t>BorderLayout</a:t>
            </a:r>
            <a:r>
              <a:rPr lang="en-US" altLang="en-US" sz="2800" smtClean="0">
                <a:solidFill>
                  <a:srgbClr val="000000"/>
                </a:solidFill>
                <a:latin typeface="Times New Roman" panose="02020603050405020304" pitchFamily="18" charset="0"/>
              </a:rPr>
              <a:t> limits a </a:t>
            </a:r>
            <a:r>
              <a:rPr lang="en-US" altLang="en-US" sz="2800" smtClean="0">
                <a:solidFill>
                  <a:srgbClr val="000000"/>
                </a:solidFill>
                <a:latin typeface="Lucida Console" panose="020B0609040504020204" pitchFamily="49" charset="0"/>
              </a:rPr>
              <a:t>Container</a:t>
            </a:r>
            <a:r>
              <a:rPr lang="en-US" altLang="en-US" sz="2800" smtClean="0">
                <a:solidFill>
                  <a:srgbClr val="000000"/>
                </a:solidFill>
                <a:latin typeface="Times New Roman" panose="02020603050405020304" pitchFamily="18" charset="0"/>
              </a:rPr>
              <a:t> to at most five components—one in each region. </a:t>
            </a:r>
          </a:p>
          <a:p>
            <a:pPr lvl="1" eaLnBrk="1" hangingPunct="1">
              <a:lnSpc>
                <a:spcPct val="80000"/>
              </a:lnSpc>
            </a:pPr>
            <a:r>
              <a:rPr lang="en-US" altLang="en-US" sz="2400" smtClean="0">
                <a:solidFill>
                  <a:srgbClr val="000000"/>
                </a:solidFill>
                <a:latin typeface="Times New Roman" panose="02020603050405020304" pitchFamily="18" charset="0"/>
              </a:rPr>
              <a:t>The component placed in each region can be a container to which other components are attached.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1" descr="jhtp_12_GUI1_Page_11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1" descr="jhtp_12_GUI1_Page_1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1" descr="jhtp_12_GUI1_Page_1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1" descr="jhtp_12_GUI1_Page_1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1" descr="jhtp_12_GUI1_Page_1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12.5  </a:t>
            </a:r>
            <a:r>
              <a:rPr lang="en-US" dirty="0" smtClean="0">
                <a:solidFill>
                  <a:srgbClr val="3380E6"/>
                </a:solidFill>
                <a:latin typeface="Arial"/>
              </a:rPr>
              <a:t>Displaying Text and Images in a Window (cont.)</a:t>
            </a:r>
          </a:p>
        </p:txBody>
      </p:sp>
      <p:sp>
        <p:nvSpPr>
          <p:cNvPr id="45059"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In a large GUI</a:t>
            </a:r>
          </a:p>
          <a:p>
            <a:pPr lvl="1" eaLnBrk="1" hangingPunct="1">
              <a:lnSpc>
                <a:spcPct val="90000"/>
              </a:lnSpc>
            </a:pPr>
            <a:r>
              <a:rPr lang="en-US" altLang="en-US" smtClean="0">
                <a:solidFill>
                  <a:srgbClr val="000000"/>
                </a:solidFill>
                <a:latin typeface="Times New Roman" panose="02020603050405020304" pitchFamily="18" charset="0"/>
              </a:rPr>
              <a:t>Difficult to identify the purpose of every component.</a:t>
            </a:r>
          </a:p>
          <a:p>
            <a:pPr lvl="1" eaLnBrk="1" hangingPunct="1">
              <a:lnSpc>
                <a:spcPct val="90000"/>
              </a:lnSpc>
            </a:pPr>
            <a:r>
              <a:rPr lang="en-US" altLang="en-US" smtClean="0">
                <a:solidFill>
                  <a:srgbClr val="000000"/>
                </a:solidFill>
                <a:latin typeface="Times New Roman" panose="02020603050405020304" pitchFamily="18" charset="0"/>
              </a:rPr>
              <a:t>Provide text stating each component’s purpose. </a:t>
            </a:r>
          </a:p>
          <a:p>
            <a:pPr eaLnBrk="1" hangingPunct="1">
              <a:lnSpc>
                <a:spcPct val="90000"/>
              </a:lnSpc>
            </a:pPr>
            <a:r>
              <a:rPr lang="en-US" altLang="en-US" smtClean="0">
                <a:solidFill>
                  <a:srgbClr val="000000"/>
                </a:solidFill>
                <a:latin typeface="Times New Roman" panose="02020603050405020304" pitchFamily="18" charset="0"/>
              </a:rPr>
              <a:t>Such text is known as a </a:t>
            </a:r>
            <a:r>
              <a:rPr lang="en-US" altLang="en-US" smtClean="0">
                <a:solidFill>
                  <a:srgbClr val="0000FF"/>
                </a:solidFill>
                <a:latin typeface="Times New Roman" panose="02020603050405020304" pitchFamily="18" charset="0"/>
              </a:rPr>
              <a:t>label</a:t>
            </a:r>
            <a:r>
              <a:rPr lang="en-US" altLang="en-US" smtClean="0">
                <a:solidFill>
                  <a:srgbClr val="000000"/>
                </a:solidFill>
                <a:latin typeface="Times New Roman" panose="02020603050405020304" pitchFamily="18" charset="0"/>
              </a:rPr>
              <a:t> and is created with class </a:t>
            </a:r>
            <a:r>
              <a:rPr lang="en-US" altLang="en-US" smtClean="0">
                <a:solidFill>
                  <a:srgbClr val="0000FF"/>
                </a:solidFill>
                <a:latin typeface="LucidaSansTypewriter" pitchFamily="49" charset="0"/>
              </a:rPr>
              <a:t>JLabel</a:t>
            </a:r>
            <a:r>
              <a:rPr lang="en-US" altLang="en-US" smtClean="0">
                <a:solidFill>
                  <a:srgbClr val="000000"/>
                </a:solidFill>
                <a:latin typeface="Times New Roman" panose="02020603050405020304" pitchFamily="18" charset="0"/>
              </a:rPr>
              <a:t>—a subclass of </a:t>
            </a:r>
            <a:r>
              <a:rPr lang="en-US" altLang="en-US" smtClean="0">
                <a:solidFill>
                  <a:srgbClr val="000000"/>
                </a:solidFill>
                <a:latin typeface="Lucida Console" panose="020B0609040504020204" pitchFamily="49" charset="0"/>
              </a:rPr>
              <a:t>JComponent</a:t>
            </a:r>
            <a:r>
              <a:rPr lang="en-US" altLang="en-US" smtClean="0">
                <a:solidFill>
                  <a:srgbClr val="000000"/>
                </a:solidFill>
                <a:latin typeface="Times New Roman" panose="02020603050405020304" pitchFamily="18" charset="0"/>
              </a:rPr>
              <a:t>. </a:t>
            </a:r>
          </a:p>
          <a:p>
            <a:pPr lvl="1" eaLnBrk="1" hangingPunct="1">
              <a:lnSpc>
                <a:spcPct val="90000"/>
              </a:lnSpc>
            </a:pPr>
            <a:r>
              <a:rPr lang="en-US" altLang="en-US" smtClean="0">
                <a:solidFill>
                  <a:srgbClr val="000000"/>
                </a:solidFill>
                <a:latin typeface="Times New Roman" panose="02020603050405020304" pitchFamily="18" charset="0"/>
              </a:rPr>
              <a:t>Displays read-only text, an image, or both text and an image.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1" descr="jhtp_12_GUI1_Page_1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59D9B3"/>
                </a:solidFill>
                <a:latin typeface="Arial"/>
              </a:rPr>
              <a:t>12.18.3 </a:t>
            </a:r>
            <a:r>
              <a:rPr lang="en-US" dirty="0" err="1" smtClean="0">
                <a:solidFill>
                  <a:srgbClr val="33B38C"/>
                </a:solidFill>
                <a:latin typeface="Lucida Console"/>
              </a:rPr>
              <a:t>GridLayout</a:t>
            </a:r>
            <a:r>
              <a:rPr lang="en-US" dirty="0" smtClean="0">
                <a:solidFill>
                  <a:srgbClr val="33B38C"/>
                </a:solidFill>
                <a:latin typeface="Goudy Sans Medium"/>
              </a:rPr>
              <a:t> </a:t>
            </a:r>
          </a:p>
        </p:txBody>
      </p:sp>
      <p:sp>
        <p:nvSpPr>
          <p:cNvPr id="227331" name="Text Placeholder 2"/>
          <p:cNvSpPr>
            <a:spLocks noGrp="1"/>
          </p:cNvSpPr>
          <p:nvPr>
            <p:ph type="body" idx="1"/>
          </p:nvPr>
        </p:nvSpPr>
        <p:spPr/>
        <p:txBody>
          <a:bodyPr/>
          <a:lstStyle/>
          <a:p>
            <a:pPr eaLnBrk="1" hangingPunct="1">
              <a:lnSpc>
                <a:spcPct val="80000"/>
              </a:lnSpc>
            </a:pPr>
            <a:r>
              <a:rPr lang="en-US" altLang="en-US" sz="2800" smtClean="0">
                <a:solidFill>
                  <a:srgbClr val="0000FF"/>
                </a:solidFill>
                <a:latin typeface="LucidaSansTypewriter" pitchFamily="49" charset="0"/>
              </a:rPr>
              <a:t>GridLayout</a:t>
            </a:r>
            <a:r>
              <a:rPr lang="en-US" altLang="en-US" sz="2800" smtClean="0">
                <a:solidFill>
                  <a:srgbClr val="000000"/>
                </a:solidFill>
                <a:latin typeface="Times New Roman" panose="02020603050405020304" pitchFamily="18" charset="0"/>
              </a:rPr>
              <a:t> divides the container into a </a:t>
            </a:r>
            <a:r>
              <a:rPr lang="en-US" altLang="en-US" sz="2800" i="1" smtClean="0">
                <a:solidFill>
                  <a:srgbClr val="000000"/>
                </a:solidFill>
                <a:latin typeface="Times New Roman" panose="02020603050405020304" pitchFamily="18" charset="0"/>
              </a:rPr>
              <a:t>grid</a:t>
            </a:r>
            <a:r>
              <a:rPr lang="en-US" altLang="en-US" sz="2800" smtClean="0">
                <a:solidFill>
                  <a:srgbClr val="000000"/>
                </a:solidFill>
                <a:latin typeface="Times New Roman" panose="02020603050405020304" pitchFamily="18" charset="0"/>
              </a:rPr>
              <a:t> of </a:t>
            </a:r>
            <a:r>
              <a:rPr lang="en-US" altLang="en-US" sz="2800" i="1" smtClean="0">
                <a:solidFill>
                  <a:srgbClr val="000000"/>
                </a:solidFill>
                <a:latin typeface="Times New Roman" panose="02020603050405020304" pitchFamily="18" charset="0"/>
              </a:rPr>
              <a:t>rows</a:t>
            </a:r>
            <a:r>
              <a:rPr lang="en-US" altLang="en-US" sz="2800" smtClean="0">
                <a:solidFill>
                  <a:srgbClr val="000000"/>
                </a:solidFill>
                <a:latin typeface="Times New Roman" panose="02020603050405020304" pitchFamily="18" charset="0"/>
              </a:rPr>
              <a:t> and </a:t>
            </a:r>
            <a:r>
              <a:rPr lang="en-US" altLang="en-US" sz="2800" i="1" smtClean="0">
                <a:solidFill>
                  <a:srgbClr val="000000"/>
                </a:solidFill>
                <a:latin typeface="Times New Roman" panose="02020603050405020304" pitchFamily="18" charset="0"/>
              </a:rPr>
              <a:t>columns</a:t>
            </a:r>
            <a:r>
              <a:rPr lang="en-US" altLang="en-US" sz="2800" smtClean="0">
                <a:solidFill>
                  <a:srgbClr val="000000"/>
                </a:solidFill>
                <a:latin typeface="Times New Roman" panose="02020603050405020304" pitchFamily="18" charset="0"/>
              </a:rPr>
              <a:t>.</a:t>
            </a:r>
          </a:p>
          <a:p>
            <a:pPr lvl="1" eaLnBrk="1" hangingPunct="1">
              <a:lnSpc>
                <a:spcPct val="80000"/>
              </a:lnSpc>
            </a:pPr>
            <a:r>
              <a:rPr lang="en-US" altLang="en-US" sz="2400" smtClean="0">
                <a:solidFill>
                  <a:srgbClr val="000000"/>
                </a:solidFill>
                <a:latin typeface="Times New Roman" panose="02020603050405020304" pitchFamily="18" charset="0"/>
              </a:rPr>
              <a:t>Implements interface </a:t>
            </a:r>
            <a:r>
              <a:rPr lang="en-US" altLang="en-US" sz="2400" smtClean="0">
                <a:solidFill>
                  <a:srgbClr val="000000"/>
                </a:solidFill>
                <a:latin typeface="Lucida Console" panose="020B0609040504020204" pitchFamily="49" charset="0"/>
              </a:rPr>
              <a:t>LayoutManager</a:t>
            </a:r>
            <a:r>
              <a:rPr lang="en-US" altLang="en-US" sz="2400" smtClean="0">
                <a:solidFill>
                  <a:srgbClr val="000000"/>
                </a:solidFill>
                <a:latin typeface="Times New Roman" panose="02020603050405020304" pitchFamily="18" charset="0"/>
              </a:rPr>
              <a:t>.</a:t>
            </a:r>
          </a:p>
          <a:p>
            <a:pPr lvl="1" eaLnBrk="1" hangingPunct="1">
              <a:lnSpc>
                <a:spcPct val="80000"/>
              </a:lnSpc>
            </a:pPr>
            <a:r>
              <a:rPr lang="en-US" altLang="en-US" sz="2400" smtClean="0">
                <a:solidFill>
                  <a:srgbClr val="000000"/>
                </a:solidFill>
                <a:latin typeface="Times New Roman" panose="02020603050405020304" pitchFamily="18" charset="0"/>
              </a:rPr>
              <a:t>Every </a:t>
            </a:r>
            <a:r>
              <a:rPr lang="en-US" altLang="en-US" sz="2400" smtClean="0">
                <a:solidFill>
                  <a:srgbClr val="000000"/>
                </a:solidFill>
                <a:latin typeface="Lucida Console" panose="020B0609040504020204" pitchFamily="49" charset="0"/>
              </a:rPr>
              <a:t>Component</a:t>
            </a:r>
            <a:r>
              <a:rPr lang="en-US" altLang="en-US" sz="2400" smtClean="0">
                <a:solidFill>
                  <a:srgbClr val="000000"/>
                </a:solidFill>
                <a:latin typeface="Times New Roman" panose="02020603050405020304" pitchFamily="18" charset="0"/>
              </a:rPr>
              <a:t> has the same width and height. </a:t>
            </a:r>
          </a:p>
          <a:p>
            <a:pPr lvl="1" eaLnBrk="1" hangingPunct="1">
              <a:lnSpc>
                <a:spcPct val="80000"/>
              </a:lnSpc>
            </a:pPr>
            <a:r>
              <a:rPr lang="en-US" altLang="en-US" sz="2400" smtClean="0">
                <a:solidFill>
                  <a:srgbClr val="000000"/>
                </a:solidFill>
                <a:latin typeface="Times New Roman" panose="02020603050405020304" pitchFamily="18" charset="0"/>
              </a:rPr>
              <a:t>Components are added starting at the top-left cell of the grid and proceeding left to right until the row is full. Then the process continues left to right on the next row of the grid, and so on. </a:t>
            </a:r>
          </a:p>
          <a:p>
            <a:pPr eaLnBrk="1" hangingPunct="1">
              <a:lnSpc>
                <a:spcPct val="80000"/>
              </a:lnSpc>
            </a:pPr>
            <a:r>
              <a:rPr lang="en-US" altLang="en-US" sz="2800" smtClean="0">
                <a:solidFill>
                  <a:srgbClr val="000000"/>
                </a:solidFill>
                <a:latin typeface="Lucida Console" panose="020B0609040504020204" pitchFamily="49" charset="0"/>
              </a:rPr>
              <a:t>Container</a:t>
            </a:r>
            <a:r>
              <a:rPr lang="en-US" altLang="en-US" sz="2800" smtClean="0">
                <a:solidFill>
                  <a:srgbClr val="000000"/>
                </a:solidFill>
                <a:latin typeface="Times New Roman" panose="02020603050405020304" pitchFamily="18" charset="0"/>
              </a:rPr>
              <a:t> method </a:t>
            </a:r>
            <a:r>
              <a:rPr lang="en-US" altLang="en-US" sz="2800" smtClean="0">
                <a:solidFill>
                  <a:srgbClr val="0000FF"/>
                </a:solidFill>
                <a:latin typeface="LucidaSansTypewriter" pitchFamily="49" charset="0"/>
              </a:rPr>
              <a:t>validate</a:t>
            </a:r>
            <a:r>
              <a:rPr lang="en-US" altLang="en-US" sz="2800" smtClean="0">
                <a:solidFill>
                  <a:srgbClr val="000000"/>
                </a:solidFill>
                <a:latin typeface="Times New Roman" panose="02020603050405020304" pitchFamily="18" charset="0"/>
              </a:rPr>
              <a:t> recomputes the container’s layout based on the current layout manager and the current set of displayed GUI components.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1" descr="jhtp_12_GUI1_Page_12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1" descr="jhtp_12_GUI1_Page_1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1" descr="jhtp_12_GUI1_Page_1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1" descr="jhtp_12_GUI1_Page_1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12.19  </a:t>
            </a:r>
            <a:r>
              <a:rPr lang="en-US" dirty="0" smtClean="0">
                <a:solidFill>
                  <a:srgbClr val="3380E6"/>
                </a:solidFill>
                <a:latin typeface="Arial"/>
              </a:rPr>
              <a:t>Using Panels to Manage More Complex Layouts</a:t>
            </a:r>
          </a:p>
        </p:txBody>
      </p:sp>
      <p:sp>
        <p:nvSpPr>
          <p:cNvPr id="232451" name="Text Placeholder 2"/>
          <p:cNvSpPr>
            <a:spLocks noGrp="1"/>
          </p:cNvSpPr>
          <p:nvPr>
            <p:ph type="body" idx="1"/>
          </p:nvPr>
        </p:nvSpPr>
        <p:spPr/>
        <p:txBody>
          <a:bodyPr/>
          <a:lstStyle/>
          <a:p>
            <a:pPr eaLnBrk="1" hangingPunct="1">
              <a:lnSpc>
                <a:spcPct val="80000"/>
              </a:lnSpc>
            </a:pPr>
            <a:r>
              <a:rPr lang="en-US" altLang="en-US" sz="2400" smtClean="0">
                <a:solidFill>
                  <a:srgbClr val="000000"/>
                </a:solidFill>
                <a:latin typeface="Times New Roman" panose="02020603050405020304" pitchFamily="18" charset="0"/>
              </a:rPr>
              <a:t>Complex GUIs often require that each component be placed in an exact location. </a:t>
            </a:r>
          </a:p>
          <a:p>
            <a:pPr lvl="1" eaLnBrk="1" hangingPunct="1">
              <a:lnSpc>
                <a:spcPct val="80000"/>
              </a:lnSpc>
            </a:pPr>
            <a:r>
              <a:rPr lang="en-US" altLang="en-US" sz="2400" smtClean="0">
                <a:solidFill>
                  <a:srgbClr val="000000"/>
                </a:solidFill>
                <a:latin typeface="Times New Roman" panose="02020603050405020304" pitchFamily="18" charset="0"/>
              </a:rPr>
              <a:t>Often consist of multiple panels, with each panel’s components arranged in a specific layout. </a:t>
            </a:r>
          </a:p>
          <a:p>
            <a:pPr eaLnBrk="1" hangingPunct="1">
              <a:lnSpc>
                <a:spcPct val="80000"/>
              </a:lnSpc>
            </a:pPr>
            <a:r>
              <a:rPr lang="en-US" altLang="en-US" sz="2400" smtClean="0">
                <a:solidFill>
                  <a:srgbClr val="000000"/>
                </a:solidFill>
                <a:latin typeface="Times New Roman" panose="02020603050405020304" pitchFamily="18" charset="0"/>
              </a:rPr>
              <a:t>Class </a:t>
            </a:r>
            <a:r>
              <a:rPr lang="en-US" altLang="en-US" sz="2400" smtClean="0">
                <a:solidFill>
                  <a:srgbClr val="000000"/>
                </a:solidFill>
                <a:latin typeface="Lucida Console" panose="020B0609040504020204" pitchFamily="49" charset="0"/>
              </a:rPr>
              <a:t>JPanel</a:t>
            </a:r>
            <a:r>
              <a:rPr lang="en-US" altLang="en-US" sz="2400" smtClean="0">
                <a:solidFill>
                  <a:srgbClr val="000000"/>
                </a:solidFill>
                <a:latin typeface="Times New Roman" panose="02020603050405020304" pitchFamily="18" charset="0"/>
              </a:rPr>
              <a:t> extends </a:t>
            </a:r>
            <a:r>
              <a:rPr lang="en-US" altLang="en-US" sz="2400" smtClean="0">
                <a:solidFill>
                  <a:srgbClr val="000000"/>
                </a:solidFill>
                <a:latin typeface="Lucida Console" panose="020B0609040504020204" pitchFamily="49" charset="0"/>
              </a:rPr>
              <a:t>JComponent</a:t>
            </a:r>
            <a:r>
              <a:rPr lang="en-US" altLang="en-US" sz="2400" smtClean="0">
                <a:solidFill>
                  <a:srgbClr val="000000"/>
                </a:solidFill>
                <a:latin typeface="Times New Roman" panose="02020603050405020304" pitchFamily="18" charset="0"/>
              </a:rPr>
              <a:t> and </a:t>
            </a:r>
            <a:r>
              <a:rPr lang="en-US" altLang="en-US" sz="2400" smtClean="0">
                <a:solidFill>
                  <a:srgbClr val="000000"/>
                </a:solidFill>
                <a:latin typeface="Lucida Console" panose="020B0609040504020204" pitchFamily="49" charset="0"/>
              </a:rPr>
              <a:t>JComponent</a:t>
            </a:r>
            <a:r>
              <a:rPr lang="en-US" altLang="en-US" sz="2400" smtClean="0">
                <a:solidFill>
                  <a:srgbClr val="000000"/>
                </a:solidFill>
                <a:latin typeface="Times New Roman" panose="02020603050405020304" pitchFamily="18" charset="0"/>
              </a:rPr>
              <a:t> extends class </a:t>
            </a:r>
            <a:r>
              <a:rPr lang="en-US" altLang="en-US" sz="2400" smtClean="0">
                <a:solidFill>
                  <a:srgbClr val="000000"/>
                </a:solidFill>
                <a:latin typeface="Lucida Console" panose="020B0609040504020204" pitchFamily="49" charset="0"/>
              </a:rPr>
              <a:t>Container</a:t>
            </a:r>
            <a:r>
              <a:rPr lang="en-US" altLang="en-US" sz="2400" smtClean="0">
                <a:solidFill>
                  <a:srgbClr val="000000"/>
                </a:solidFill>
                <a:latin typeface="Times New Roman" panose="02020603050405020304" pitchFamily="18" charset="0"/>
              </a:rPr>
              <a:t>, so every </a:t>
            </a:r>
            <a:r>
              <a:rPr lang="en-US" altLang="en-US" sz="2400" smtClean="0">
                <a:solidFill>
                  <a:srgbClr val="000000"/>
                </a:solidFill>
                <a:latin typeface="Lucida Console" panose="020B0609040504020204" pitchFamily="49" charset="0"/>
              </a:rPr>
              <a:t>JPanel</a:t>
            </a:r>
            <a:r>
              <a:rPr lang="en-US" altLang="en-US" sz="2400" smtClean="0">
                <a:solidFill>
                  <a:srgbClr val="000000"/>
                </a:solidFill>
                <a:latin typeface="Times New Roman" panose="02020603050405020304" pitchFamily="18" charset="0"/>
              </a:rPr>
              <a:t> is a </a:t>
            </a:r>
            <a:r>
              <a:rPr lang="en-US" altLang="en-US" sz="2400" smtClean="0">
                <a:solidFill>
                  <a:srgbClr val="000000"/>
                </a:solidFill>
                <a:latin typeface="Lucida Console" panose="020B0609040504020204" pitchFamily="49" charset="0"/>
              </a:rPr>
              <a:t>Container</a:t>
            </a:r>
            <a:r>
              <a:rPr lang="en-US" altLang="en-US" sz="2400" smtClean="0">
                <a:solidFill>
                  <a:srgbClr val="000000"/>
                </a:solidFill>
                <a:latin typeface="Times New Roman" panose="02020603050405020304" pitchFamily="18" charset="0"/>
              </a:rPr>
              <a:t>. </a:t>
            </a:r>
          </a:p>
          <a:p>
            <a:pPr eaLnBrk="1" hangingPunct="1">
              <a:lnSpc>
                <a:spcPct val="80000"/>
              </a:lnSpc>
            </a:pPr>
            <a:r>
              <a:rPr lang="en-US" altLang="en-US" sz="2400" smtClean="0">
                <a:solidFill>
                  <a:srgbClr val="000000"/>
                </a:solidFill>
                <a:latin typeface="Times New Roman" panose="02020603050405020304" pitchFamily="18" charset="0"/>
              </a:rPr>
              <a:t>Every </a:t>
            </a:r>
            <a:r>
              <a:rPr lang="en-US" altLang="en-US" sz="2400" smtClean="0">
                <a:solidFill>
                  <a:srgbClr val="000000"/>
                </a:solidFill>
                <a:latin typeface="Lucida Console" panose="020B0609040504020204" pitchFamily="49" charset="0"/>
              </a:rPr>
              <a:t>JPanel</a:t>
            </a:r>
            <a:r>
              <a:rPr lang="en-US" altLang="en-US" sz="2400" smtClean="0">
                <a:solidFill>
                  <a:srgbClr val="000000"/>
                </a:solidFill>
                <a:latin typeface="Times New Roman" panose="02020603050405020304" pitchFamily="18" charset="0"/>
              </a:rPr>
              <a:t> may have components, including other panels, attached to it with </a:t>
            </a:r>
            <a:r>
              <a:rPr lang="en-US" altLang="en-US" sz="2400" smtClean="0">
                <a:solidFill>
                  <a:srgbClr val="000000"/>
                </a:solidFill>
                <a:latin typeface="Lucida Console" panose="020B0609040504020204" pitchFamily="49" charset="0"/>
              </a:rPr>
              <a:t>Container</a:t>
            </a:r>
            <a:r>
              <a:rPr lang="en-US" altLang="en-US" sz="2400" smtClean="0">
                <a:solidFill>
                  <a:srgbClr val="000000"/>
                </a:solidFill>
                <a:latin typeface="Times New Roman" panose="02020603050405020304" pitchFamily="18" charset="0"/>
              </a:rPr>
              <a:t> method </a:t>
            </a:r>
            <a:r>
              <a:rPr lang="en-US" altLang="en-US" sz="2400" smtClean="0">
                <a:solidFill>
                  <a:srgbClr val="000000"/>
                </a:solidFill>
                <a:latin typeface="Lucida Console" panose="020B0609040504020204" pitchFamily="49" charset="0"/>
              </a:rPr>
              <a:t>add</a:t>
            </a:r>
            <a:r>
              <a:rPr lang="en-US" altLang="en-US" sz="2400" smtClean="0">
                <a:solidFill>
                  <a:srgbClr val="000000"/>
                </a:solidFill>
                <a:latin typeface="Times New Roman" panose="02020603050405020304" pitchFamily="18" charset="0"/>
              </a:rPr>
              <a:t>. </a:t>
            </a:r>
          </a:p>
          <a:p>
            <a:pPr eaLnBrk="1" hangingPunct="1">
              <a:lnSpc>
                <a:spcPct val="80000"/>
              </a:lnSpc>
            </a:pPr>
            <a:r>
              <a:rPr lang="en-US" altLang="en-US" sz="2400" smtClean="0">
                <a:solidFill>
                  <a:srgbClr val="000000"/>
                </a:solidFill>
                <a:latin typeface="Lucida Console" panose="020B0609040504020204" pitchFamily="49" charset="0"/>
              </a:rPr>
              <a:t>JPanel</a:t>
            </a:r>
            <a:r>
              <a:rPr lang="en-US" altLang="en-US" sz="2400" smtClean="0">
                <a:solidFill>
                  <a:srgbClr val="000000"/>
                </a:solidFill>
                <a:latin typeface="Times New Roman" panose="02020603050405020304" pitchFamily="18" charset="0"/>
              </a:rPr>
              <a:t> can be used to create a more complex layout in which several components are in a specific area of another container.</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1" descr="jhtp_12_GUI1_Page_1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1" descr="jhtp_12_GUI1_Page_1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1" descr="jhtp_12_GUI1_Page_1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jhtp_12_GUI1_Page_01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12.20  </a:t>
            </a:r>
            <a:r>
              <a:rPr lang="en-US" dirty="0" err="1" smtClean="0">
                <a:solidFill>
                  <a:srgbClr val="3380E6"/>
                </a:solidFill>
                <a:latin typeface="Lucida Console"/>
              </a:rPr>
              <a:t>JTextArea</a:t>
            </a:r>
            <a:r>
              <a:rPr lang="en-US" dirty="0" smtClean="0">
                <a:solidFill>
                  <a:srgbClr val="3380E6"/>
                </a:solidFill>
                <a:latin typeface="Arial"/>
              </a:rPr>
              <a:t> </a:t>
            </a:r>
          </a:p>
        </p:txBody>
      </p:sp>
      <p:sp>
        <p:nvSpPr>
          <p:cNvPr id="23654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a:t>
            </a:r>
            <a:r>
              <a:rPr lang="en-US" altLang="en-US" smtClean="0">
                <a:solidFill>
                  <a:srgbClr val="0000FF"/>
                </a:solidFill>
                <a:latin typeface="LucidaSansTypewriter" pitchFamily="49" charset="0"/>
              </a:rPr>
              <a:t>JTextArea</a:t>
            </a:r>
            <a:r>
              <a:rPr lang="en-US" altLang="en-US" smtClean="0">
                <a:solidFill>
                  <a:srgbClr val="000000"/>
                </a:solidFill>
                <a:latin typeface="Times New Roman" panose="02020603050405020304" pitchFamily="18" charset="0"/>
              </a:rPr>
              <a:t> provides an area for manipulating multiple lines of text. </a:t>
            </a:r>
          </a:p>
          <a:p>
            <a:pPr eaLnBrk="1" hangingPunct="1"/>
            <a:r>
              <a:rPr lang="en-US" altLang="en-US" smtClean="0">
                <a:solidFill>
                  <a:srgbClr val="000000"/>
                </a:solidFill>
                <a:latin typeface="Lucida Console" panose="020B0609040504020204" pitchFamily="49" charset="0"/>
              </a:rPr>
              <a:t>JTextArea</a:t>
            </a:r>
            <a:r>
              <a:rPr lang="en-US" altLang="en-US" smtClean="0">
                <a:solidFill>
                  <a:srgbClr val="000000"/>
                </a:solidFill>
                <a:latin typeface="Times New Roman" panose="02020603050405020304" pitchFamily="18" charset="0"/>
              </a:rPr>
              <a:t> is a subclass of </a:t>
            </a:r>
            <a:r>
              <a:rPr lang="en-US" altLang="en-US" smtClean="0">
                <a:solidFill>
                  <a:srgbClr val="000000"/>
                </a:solidFill>
                <a:latin typeface="Lucida Console" panose="020B0609040504020204" pitchFamily="49" charset="0"/>
              </a:rPr>
              <a:t>JTextComponent</a:t>
            </a:r>
            <a:r>
              <a:rPr lang="en-US" altLang="en-US" smtClean="0">
                <a:solidFill>
                  <a:srgbClr val="000000"/>
                </a:solidFill>
                <a:latin typeface="Times New Roman" panose="02020603050405020304" pitchFamily="18" charset="0"/>
              </a:rPr>
              <a:t>, which declares common methods for </a:t>
            </a:r>
            <a:r>
              <a:rPr lang="en-US" altLang="en-US" smtClean="0">
                <a:solidFill>
                  <a:srgbClr val="000000"/>
                </a:solidFill>
                <a:latin typeface="Lucida Console" panose="020B0609040504020204" pitchFamily="49" charset="0"/>
              </a:rPr>
              <a:t>JTextField</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JTextArea</a:t>
            </a:r>
            <a:r>
              <a:rPr lang="en-US" altLang="en-US" smtClean="0">
                <a:solidFill>
                  <a:srgbClr val="000000"/>
                </a:solidFill>
                <a:latin typeface="Times New Roman" panose="02020603050405020304" pitchFamily="18" charset="0"/>
              </a:rPr>
              <a:t>s and several other text-based GUI components.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1" descr="jhtp_12_GUI1_Page_13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1" descr="jhtp_12_GUI1_Page_13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1" descr="jhtp_12_GUI1_Page_1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12.20  </a:t>
            </a:r>
            <a:r>
              <a:rPr lang="en-US" dirty="0" err="1" smtClean="0">
                <a:solidFill>
                  <a:srgbClr val="3380E6"/>
                </a:solidFill>
                <a:latin typeface="Lucida Console"/>
              </a:rPr>
              <a:t>JTextArea</a:t>
            </a:r>
            <a:r>
              <a:rPr lang="en-US" dirty="0" smtClean="0">
                <a:solidFill>
                  <a:srgbClr val="3380E6"/>
                </a:solidFill>
                <a:latin typeface="Arial"/>
              </a:rPr>
              <a:t> </a:t>
            </a:r>
          </a:p>
        </p:txBody>
      </p:sp>
      <p:sp>
        <p:nvSpPr>
          <p:cNvPr id="24064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a:t>
            </a:r>
            <a:r>
              <a:rPr lang="en-US" altLang="en-US" smtClean="0">
                <a:solidFill>
                  <a:srgbClr val="0000FF"/>
                </a:solidFill>
                <a:latin typeface="LucidaSansTypewriter" pitchFamily="49" charset="0"/>
              </a:rPr>
              <a:t>JTextArea</a:t>
            </a:r>
            <a:r>
              <a:rPr lang="en-US" altLang="en-US" smtClean="0">
                <a:solidFill>
                  <a:srgbClr val="000000"/>
                </a:solidFill>
                <a:latin typeface="Times New Roman" panose="02020603050405020304" pitchFamily="18" charset="0"/>
              </a:rPr>
              <a:t> provides an area for manipulating multiple lines of text. </a:t>
            </a:r>
          </a:p>
          <a:p>
            <a:pPr eaLnBrk="1" hangingPunct="1"/>
            <a:r>
              <a:rPr lang="en-US" altLang="en-US" smtClean="0">
                <a:solidFill>
                  <a:srgbClr val="000000"/>
                </a:solidFill>
                <a:latin typeface="Lucida Console" panose="020B0609040504020204" pitchFamily="49" charset="0"/>
              </a:rPr>
              <a:t>JTextArea</a:t>
            </a:r>
            <a:r>
              <a:rPr lang="en-US" altLang="en-US" smtClean="0">
                <a:solidFill>
                  <a:srgbClr val="000000"/>
                </a:solidFill>
                <a:latin typeface="Times New Roman" panose="02020603050405020304" pitchFamily="18" charset="0"/>
              </a:rPr>
              <a:t> is a subclass of </a:t>
            </a:r>
            <a:r>
              <a:rPr lang="en-US" altLang="en-US" smtClean="0">
                <a:solidFill>
                  <a:srgbClr val="000000"/>
                </a:solidFill>
                <a:latin typeface="Lucida Console" panose="020B0609040504020204" pitchFamily="49" charset="0"/>
              </a:rPr>
              <a:t>JTextComponent</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jhtp_12_GUI1_Page_01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jhtp_12_GUI1_Page_0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a:t>
            </a:r>
          </a:p>
        </p:txBody>
      </p:sp>
      <p:sp>
        <p:nvSpPr>
          <p:cNvPr id="6349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GUIs are </a:t>
            </a:r>
            <a:r>
              <a:rPr lang="en-US" altLang="en-US" smtClean="0">
                <a:solidFill>
                  <a:srgbClr val="0000FF"/>
                </a:solidFill>
                <a:latin typeface="Times New Roman" panose="02020603050405020304" pitchFamily="18" charset="0"/>
              </a:rPr>
              <a:t>event driven</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When the user interacts with a GUI component, the interaction—known as an </a:t>
            </a:r>
            <a:r>
              <a:rPr lang="en-US" altLang="en-US" smtClean="0">
                <a:solidFill>
                  <a:srgbClr val="0000FF"/>
                </a:solidFill>
                <a:latin typeface="Times New Roman" panose="02020603050405020304" pitchFamily="18" charset="0"/>
              </a:rPr>
              <a:t>event</a:t>
            </a:r>
            <a:r>
              <a:rPr lang="en-US" altLang="en-US" smtClean="0">
                <a:solidFill>
                  <a:srgbClr val="000000"/>
                </a:solidFill>
                <a:latin typeface="Times New Roman" panose="02020603050405020304" pitchFamily="18" charset="0"/>
              </a:rPr>
              <a:t>—drives the program to perform a task. </a:t>
            </a:r>
          </a:p>
          <a:p>
            <a:pPr eaLnBrk="1" hangingPunct="1"/>
            <a:r>
              <a:rPr lang="en-US" altLang="en-US" smtClean="0">
                <a:solidFill>
                  <a:srgbClr val="000000"/>
                </a:solidFill>
                <a:latin typeface="Times New Roman" panose="02020603050405020304" pitchFamily="18" charset="0"/>
              </a:rPr>
              <a:t>The code that performs a task in response to an event is called an </a:t>
            </a:r>
            <a:r>
              <a:rPr lang="en-US" altLang="en-US" smtClean="0">
                <a:solidFill>
                  <a:srgbClr val="0000FF"/>
                </a:solidFill>
                <a:latin typeface="Times New Roman" panose="02020603050405020304" pitchFamily="18" charset="0"/>
              </a:rPr>
              <a:t>event handler</a:t>
            </a:r>
            <a:r>
              <a:rPr lang="en-US" altLang="en-US" smtClean="0">
                <a:solidFill>
                  <a:srgbClr val="000000"/>
                </a:solidFill>
                <a:latin typeface="Times New Roman" panose="02020603050405020304" pitchFamily="18" charset="0"/>
              </a:rPr>
              <a:t>, and the process of responding to events is known as </a:t>
            </a:r>
            <a:r>
              <a:rPr lang="en-US" altLang="en-US" smtClean="0">
                <a:solidFill>
                  <a:srgbClr val="0000FF"/>
                </a:solidFill>
                <a:latin typeface="Times New Roman" panose="02020603050405020304" pitchFamily="18" charset="0"/>
              </a:rPr>
              <a:t>event handling</a:t>
            </a:r>
            <a:r>
              <a:rPr lang="en-US" altLang="en-US" smtClean="0">
                <a:solidFill>
                  <a:srgbClr val="000000"/>
                </a:solidFill>
                <a:latin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 (cont.)</a:t>
            </a:r>
          </a:p>
        </p:txBody>
      </p:sp>
      <p:sp>
        <p:nvSpPr>
          <p:cNvPr id="64515" name="Text Placeholder 2"/>
          <p:cNvSpPr>
            <a:spLocks noGrp="1"/>
          </p:cNvSpPr>
          <p:nvPr>
            <p:ph type="body" idx="1"/>
          </p:nvPr>
        </p:nvSpPr>
        <p:spPr/>
        <p:txBody>
          <a:bodyPr/>
          <a:lstStyle/>
          <a:p>
            <a:pPr eaLnBrk="1" hangingPunct="1">
              <a:lnSpc>
                <a:spcPct val="90000"/>
              </a:lnSpc>
            </a:pPr>
            <a:r>
              <a:rPr lang="en-US" altLang="en-US" sz="2300" smtClean="0">
                <a:solidFill>
                  <a:srgbClr val="0000FF"/>
                </a:solidFill>
                <a:latin typeface="LucidaSansTypewriter" pitchFamily="49" charset="0"/>
              </a:rPr>
              <a:t>JTextField</a:t>
            </a:r>
            <a:r>
              <a:rPr lang="en-US" altLang="en-US" sz="2300" smtClean="0">
                <a:solidFill>
                  <a:srgbClr val="0000FF"/>
                </a:solidFill>
                <a:latin typeface="Times New Roman" panose="02020603050405020304" pitchFamily="18" charset="0"/>
              </a:rPr>
              <a:t>s</a:t>
            </a:r>
            <a:r>
              <a:rPr lang="en-US" altLang="en-US" sz="2300" smtClean="0">
                <a:solidFill>
                  <a:srgbClr val="000000"/>
                </a:solidFill>
                <a:latin typeface="Times New Roman" panose="02020603050405020304" pitchFamily="18" charset="0"/>
              </a:rPr>
              <a:t> and </a:t>
            </a:r>
            <a:r>
              <a:rPr lang="en-US" altLang="en-US" sz="2300" smtClean="0">
                <a:solidFill>
                  <a:srgbClr val="0000FF"/>
                </a:solidFill>
                <a:latin typeface="LucidaSansTypewriter" pitchFamily="49" charset="0"/>
              </a:rPr>
              <a:t>JPasswordField</a:t>
            </a:r>
            <a:r>
              <a:rPr lang="en-US" altLang="en-US" sz="2300" smtClean="0">
                <a:solidFill>
                  <a:srgbClr val="0000FF"/>
                </a:solidFill>
                <a:latin typeface="Times New Roman" panose="02020603050405020304" pitchFamily="18" charset="0"/>
              </a:rPr>
              <a:t>s</a:t>
            </a:r>
            <a:r>
              <a:rPr lang="en-US" altLang="en-US" sz="2300" smtClean="0">
                <a:solidFill>
                  <a:srgbClr val="000000"/>
                </a:solidFill>
                <a:latin typeface="Times New Roman" panose="02020603050405020304" pitchFamily="18" charset="0"/>
              </a:rPr>
              <a:t> (package </a:t>
            </a:r>
            <a:r>
              <a:rPr lang="en-US" altLang="en-US" sz="2300" smtClean="0">
                <a:solidFill>
                  <a:srgbClr val="000000"/>
                </a:solidFill>
                <a:latin typeface="Lucida Console" panose="020B0609040504020204" pitchFamily="49" charset="0"/>
              </a:rPr>
              <a:t>javax.swing</a:t>
            </a:r>
            <a:r>
              <a:rPr lang="en-US" altLang="en-US" sz="2300" smtClean="0">
                <a:solidFill>
                  <a:srgbClr val="000000"/>
                </a:solidFill>
                <a:latin typeface="Times New Roman" panose="02020603050405020304" pitchFamily="18" charset="0"/>
              </a:rPr>
              <a:t>). </a:t>
            </a:r>
          </a:p>
          <a:p>
            <a:pPr eaLnBrk="1" hangingPunct="1">
              <a:lnSpc>
                <a:spcPct val="90000"/>
              </a:lnSpc>
            </a:pPr>
            <a:r>
              <a:rPr lang="en-US" altLang="en-US" sz="2300" smtClean="0">
                <a:solidFill>
                  <a:srgbClr val="000000"/>
                </a:solidFill>
                <a:latin typeface="Lucida Console" panose="020B0609040504020204" pitchFamily="49" charset="0"/>
              </a:rPr>
              <a:t>JTextField</a:t>
            </a:r>
            <a:r>
              <a:rPr lang="en-US" altLang="en-US" sz="2300" i="1" smtClean="0">
                <a:solidFill>
                  <a:srgbClr val="000000"/>
                </a:solidFill>
                <a:latin typeface="Times New Roman" panose="02020603050405020304" pitchFamily="18" charset="0"/>
              </a:rPr>
              <a:t> </a:t>
            </a:r>
            <a:r>
              <a:rPr lang="en-US" altLang="en-US" sz="2300" smtClean="0">
                <a:solidFill>
                  <a:srgbClr val="000000"/>
                </a:solidFill>
                <a:latin typeface="Times New Roman" panose="02020603050405020304" pitchFamily="18" charset="0"/>
              </a:rPr>
              <a:t>extends</a:t>
            </a:r>
            <a:r>
              <a:rPr lang="en-US" altLang="en-US" sz="2300" i="1" smtClean="0">
                <a:solidFill>
                  <a:srgbClr val="000000"/>
                </a:solidFill>
                <a:latin typeface="Times New Roman" panose="02020603050405020304" pitchFamily="18" charset="0"/>
              </a:rPr>
              <a:t> </a:t>
            </a:r>
            <a:r>
              <a:rPr lang="en-US" altLang="en-US" sz="2300" smtClean="0">
                <a:solidFill>
                  <a:srgbClr val="000000"/>
                </a:solidFill>
                <a:latin typeface="Times New Roman" panose="02020603050405020304" pitchFamily="18" charset="0"/>
              </a:rPr>
              <a:t>class </a:t>
            </a:r>
            <a:r>
              <a:rPr lang="en-US" altLang="en-US" sz="2300" smtClean="0">
                <a:solidFill>
                  <a:srgbClr val="0000FF"/>
                </a:solidFill>
                <a:latin typeface="LucidaSansTypewriter" pitchFamily="49" charset="0"/>
              </a:rPr>
              <a:t>JTextComponent</a:t>
            </a:r>
            <a:r>
              <a:rPr lang="en-US" altLang="en-US" sz="2300" smtClean="0">
                <a:solidFill>
                  <a:srgbClr val="000000"/>
                </a:solidFill>
                <a:latin typeface="Times New Roman" panose="02020603050405020304" pitchFamily="18" charset="0"/>
              </a:rPr>
              <a:t> (package </a:t>
            </a:r>
            <a:r>
              <a:rPr lang="en-US" altLang="en-US" sz="2300" smtClean="0">
                <a:solidFill>
                  <a:srgbClr val="000000"/>
                </a:solidFill>
                <a:latin typeface="Lucida Console" panose="020B0609040504020204" pitchFamily="49" charset="0"/>
              </a:rPr>
              <a:t>javax.swing.text</a:t>
            </a:r>
            <a:r>
              <a:rPr lang="en-US" altLang="en-US" sz="2300" smtClean="0">
                <a:solidFill>
                  <a:srgbClr val="000000"/>
                </a:solidFill>
                <a:latin typeface="Times New Roman" panose="02020603050405020304" pitchFamily="18" charset="0"/>
              </a:rPr>
              <a:t>), which provides many features common to Swing’s text-based components. </a:t>
            </a:r>
          </a:p>
          <a:p>
            <a:pPr eaLnBrk="1" hangingPunct="1">
              <a:lnSpc>
                <a:spcPct val="90000"/>
              </a:lnSpc>
            </a:pPr>
            <a:r>
              <a:rPr lang="en-US" altLang="en-US" sz="2300" smtClean="0">
                <a:solidFill>
                  <a:srgbClr val="000000"/>
                </a:solidFill>
                <a:latin typeface="Times New Roman" panose="02020603050405020304" pitchFamily="18" charset="0"/>
              </a:rPr>
              <a:t>Class </a:t>
            </a:r>
            <a:r>
              <a:rPr lang="en-US" altLang="en-US" sz="2300" smtClean="0">
                <a:solidFill>
                  <a:srgbClr val="000000"/>
                </a:solidFill>
                <a:latin typeface="Lucida Console" panose="020B0609040504020204" pitchFamily="49" charset="0"/>
              </a:rPr>
              <a:t>JPasswordField</a:t>
            </a:r>
            <a:r>
              <a:rPr lang="en-US" altLang="en-US" sz="2300" smtClean="0">
                <a:solidFill>
                  <a:srgbClr val="000000"/>
                </a:solidFill>
                <a:latin typeface="Times New Roman" panose="02020603050405020304" pitchFamily="18" charset="0"/>
              </a:rPr>
              <a:t> extends </a:t>
            </a:r>
            <a:r>
              <a:rPr lang="en-US" altLang="en-US" sz="2300" smtClean="0">
                <a:solidFill>
                  <a:srgbClr val="000000"/>
                </a:solidFill>
                <a:latin typeface="Lucida Console" panose="020B0609040504020204" pitchFamily="49" charset="0"/>
              </a:rPr>
              <a:t>JTextField</a:t>
            </a:r>
            <a:r>
              <a:rPr lang="en-US" altLang="en-US" sz="2300" smtClean="0">
                <a:solidFill>
                  <a:srgbClr val="000000"/>
                </a:solidFill>
                <a:latin typeface="Times New Roman" panose="02020603050405020304" pitchFamily="18" charset="0"/>
              </a:rPr>
              <a:t> and adds methods that are specific to processing passwords. </a:t>
            </a:r>
          </a:p>
          <a:p>
            <a:pPr eaLnBrk="1" hangingPunct="1">
              <a:lnSpc>
                <a:spcPct val="90000"/>
              </a:lnSpc>
            </a:pPr>
            <a:r>
              <a:rPr lang="en-US" altLang="en-US" sz="2300" smtClean="0">
                <a:solidFill>
                  <a:srgbClr val="000000"/>
                </a:solidFill>
                <a:latin typeface="Lucida Console" panose="020B0609040504020204" pitchFamily="49" charset="0"/>
              </a:rPr>
              <a:t>JPasswordField</a:t>
            </a:r>
            <a:r>
              <a:rPr lang="en-US" altLang="en-US" sz="2300" smtClean="0">
                <a:solidFill>
                  <a:srgbClr val="000000"/>
                </a:solidFill>
                <a:latin typeface="Times New Roman" panose="02020603050405020304" pitchFamily="18" charset="0"/>
              </a:rPr>
              <a:t> shows that characters are being typed as the user enters them, but hides the actual characters with an </a:t>
            </a:r>
            <a:r>
              <a:rPr lang="en-US" altLang="en-US" sz="2300" smtClean="0">
                <a:solidFill>
                  <a:srgbClr val="0000FF"/>
                </a:solidFill>
                <a:latin typeface="Times New Roman" panose="02020603050405020304" pitchFamily="18" charset="0"/>
              </a:rPr>
              <a:t>echo character</a:t>
            </a:r>
            <a:r>
              <a:rPr lang="en-US" altLang="en-US" sz="230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jhtp_12_GUI1_Page_02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jhtp_12_GUI1_Page_02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jhtp_12_GUI1_Page_02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12.1  </a:t>
            </a:r>
            <a:r>
              <a:rPr lang="en-US" dirty="0" smtClean="0">
                <a:solidFill>
                  <a:srgbClr val="3380E6"/>
                </a:solidFill>
                <a:latin typeface="Arial"/>
              </a:rPr>
              <a:t>Introduction</a:t>
            </a:r>
          </a:p>
        </p:txBody>
      </p:sp>
      <p:sp>
        <p:nvSpPr>
          <p:cNvPr id="1433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a:t>
            </a:r>
            <a:r>
              <a:rPr lang="en-US" altLang="en-US" smtClean="0">
                <a:solidFill>
                  <a:srgbClr val="0000FF"/>
                </a:solidFill>
                <a:latin typeface="Times New Roman" panose="02020603050405020304" pitchFamily="18" charset="0"/>
              </a:rPr>
              <a:t>graphical user interface (GUI)</a:t>
            </a:r>
            <a:r>
              <a:rPr lang="en-US" altLang="en-US" smtClean="0">
                <a:solidFill>
                  <a:srgbClr val="000000"/>
                </a:solidFill>
                <a:latin typeface="Times New Roman" panose="02020603050405020304" pitchFamily="18" charset="0"/>
              </a:rPr>
              <a:t> presents a user-friendly mechanism for interacting with an application. </a:t>
            </a:r>
          </a:p>
          <a:p>
            <a:pPr lvl="1" eaLnBrk="1" hangingPunct="1"/>
            <a:r>
              <a:rPr lang="en-US" altLang="en-US" smtClean="0">
                <a:solidFill>
                  <a:srgbClr val="000000"/>
                </a:solidFill>
                <a:latin typeface="Times New Roman" panose="02020603050405020304" pitchFamily="18" charset="0"/>
              </a:rPr>
              <a:t>Pronounced “GOO-ee”</a:t>
            </a:r>
          </a:p>
          <a:p>
            <a:pPr lvl="1" eaLnBrk="1" hangingPunct="1"/>
            <a:r>
              <a:rPr lang="en-US" altLang="en-US" smtClean="0">
                <a:solidFill>
                  <a:srgbClr val="000000"/>
                </a:solidFill>
                <a:latin typeface="Times New Roman" panose="02020603050405020304" pitchFamily="18" charset="0"/>
              </a:rPr>
              <a:t>Gives an application a distinctive “look-and-feel.” </a:t>
            </a:r>
          </a:p>
          <a:p>
            <a:pPr lvl="1" eaLnBrk="1" hangingPunct="1"/>
            <a:r>
              <a:rPr lang="en-US" altLang="en-US" smtClean="0">
                <a:solidFill>
                  <a:srgbClr val="000000"/>
                </a:solidFill>
                <a:latin typeface="Times New Roman" panose="02020603050405020304" pitchFamily="18" charset="0"/>
              </a:rPr>
              <a:t>Consistent, intuitive user-interface components give users a sense of familiarity </a:t>
            </a:r>
          </a:p>
          <a:p>
            <a:pPr lvl="1" eaLnBrk="1" hangingPunct="1"/>
            <a:r>
              <a:rPr lang="en-US" altLang="en-US" smtClean="0">
                <a:solidFill>
                  <a:srgbClr val="000000"/>
                </a:solidFill>
                <a:latin typeface="Times New Roman" panose="02020603050405020304" pitchFamily="18" charset="0"/>
              </a:rPr>
              <a:t>Learn new applications more quickly and use them more productively.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jhtp_12_GUI1_Page_0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 (cont.)</a:t>
            </a:r>
          </a:p>
        </p:txBody>
      </p:sp>
      <p:sp>
        <p:nvSpPr>
          <p:cNvPr id="7168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When the user types data into a </a:t>
            </a:r>
            <a:r>
              <a:rPr lang="en-US" altLang="en-US" smtClean="0">
                <a:solidFill>
                  <a:srgbClr val="000000"/>
                </a:solidFill>
                <a:latin typeface="Lucida Console" panose="020B0609040504020204" pitchFamily="49" charset="0"/>
              </a:rPr>
              <a:t>JTextField</a:t>
            </a:r>
            <a:r>
              <a:rPr lang="en-US" altLang="en-US" smtClean="0">
                <a:solidFill>
                  <a:srgbClr val="000000"/>
                </a:solidFill>
                <a:latin typeface="Times New Roman" panose="02020603050405020304" pitchFamily="18" charset="0"/>
              </a:rPr>
              <a:t> or a </a:t>
            </a:r>
            <a:r>
              <a:rPr lang="en-US" altLang="en-US" smtClean="0">
                <a:solidFill>
                  <a:srgbClr val="000000"/>
                </a:solidFill>
                <a:latin typeface="Lucida Console" panose="020B0609040504020204" pitchFamily="49" charset="0"/>
              </a:rPr>
              <a:t>JPasswordField</a:t>
            </a:r>
            <a:r>
              <a:rPr lang="en-US" altLang="en-US" smtClean="0">
                <a:solidFill>
                  <a:srgbClr val="000000"/>
                </a:solidFill>
                <a:latin typeface="Times New Roman" panose="02020603050405020304" pitchFamily="18" charset="0"/>
              </a:rPr>
              <a:t>, then presses </a:t>
            </a:r>
            <a:r>
              <a:rPr lang="en-US" altLang="en-US" i="1" smtClean="0">
                <a:solidFill>
                  <a:srgbClr val="000000"/>
                </a:solidFill>
                <a:latin typeface="Times New Roman" panose="02020603050405020304" pitchFamily="18" charset="0"/>
              </a:rPr>
              <a:t>Enter</a:t>
            </a:r>
            <a:r>
              <a:rPr lang="en-US" altLang="en-US" smtClean="0">
                <a:solidFill>
                  <a:srgbClr val="000000"/>
                </a:solidFill>
                <a:latin typeface="Times New Roman" panose="02020603050405020304" pitchFamily="18" charset="0"/>
              </a:rPr>
              <a:t>, an event occurs. </a:t>
            </a:r>
          </a:p>
          <a:p>
            <a:pPr eaLnBrk="1" hangingPunct="1"/>
            <a:r>
              <a:rPr lang="en-US" altLang="en-US" smtClean="0">
                <a:solidFill>
                  <a:srgbClr val="000000"/>
                </a:solidFill>
                <a:latin typeface="Times New Roman" panose="02020603050405020304" pitchFamily="18" charset="0"/>
              </a:rPr>
              <a:t>You can type only in the text field that is “in </a:t>
            </a:r>
            <a:r>
              <a:rPr lang="en-US" altLang="en-US" smtClean="0">
                <a:solidFill>
                  <a:srgbClr val="0000FF"/>
                </a:solidFill>
                <a:latin typeface="Times New Roman" panose="02020603050405020304" pitchFamily="18" charset="0"/>
              </a:rPr>
              <a:t>focus</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A component receives the focus when the user clicks the component.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 (cont.)</a:t>
            </a:r>
          </a:p>
        </p:txBody>
      </p:sp>
      <p:sp>
        <p:nvSpPr>
          <p:cNvPr id="7270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Before an application can respond to an event for a particular GUI component, you must perform several coding steps:</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Create a class that represents the event handler.</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Implement an appropriate interface, known as an </a:t>
            </a:r>
            <a:r>
              <a:rPr lang="en-US" altLang="en-US" sz="2400" smtClean="0">
                <a:solidFill>
                  <a:srgbClr val="0000FF"/>
                </a:solidFill>
                <a:latin typeface="Times New Roman" panose="02020603050405020304" pitchFamily="18" charset="0"/>
                <a:cs typeface="Times New Roman" panose="02020603050405020304" pitchFamily="18" charset="0"/>
              </a:rPr>
              <a:t>event-listener interface</a:t>
            </a:r>
            <a:r>
              <a:rPr lang="en-US" altLang="en-US" sz="2400" smtClean="0">
                <a:solidFill>
                  <a:srgbClr val="000000"/>
                </a:solidFill>
                <a:latin typeface="Times New Roman" panose="02020603050405020304" pitchFamily="18" charset="0"/>
                <a:cs typeface="Times New Roman" panose="02020603050405020304" pitchFamily="18" charset="0"/>
              </a:rPr>
              <a:t>, in the class from </a:t>
            </a:r>
            <a:r>
              <a:rPr lang="en-US" altLang="en-US" sz="2400" i="1" smtClean="0">
                <a:solidFill>
                  <a:srgbClr val="000000"/>
                </a:solidFill>
                <a:latin typeface="Times New Roman" panose="02020603050405020304" pitchFamily="18" charset="0"/>
                <a:cs typeface="Times New Roman" panose="02020603050405020304" pitchFamily="18" charset="0"/>
              </a:rPr>
              <a:t>Step 1. </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Indicate that an object of the class from Steps 1 and 2 should be notified when the event occurs. This is known as </a:t>
            </a:r>
            <a:r>
              <a:rPr lang="en-US" altLang="en-US" sz="2400" smtClean="0">
                <a:solidFill>
                  <a:srgbClr val="0000FF"/>
                </a:solidFill>
                <a:latin typeface="Times New Roman" panose="02020603050405020304" pitchFamily="18" charset="0"/>
                <a:cs typeface="Times New Roman" panose="02020603050405020304" pitchFamily="18" charset="0"/>
              </a:rPr>
              <a:t>registering the event handler</a:t>
            </a:r>
            <a:r>
              <a:rPr lang="en-US" altLang="en-US" sz="2400" smtClean="0">
                <a:solidFill>
                  <a:srgbClr val="000000"/>
                </a:solidFill>
                <a:latin typeface="Times New Roman" panose="02020603050405020304" pitchFamily="18" charset="0"/>
                <a:cs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 (cont.)</a:t>
            </a:r>
          </a:p>
        </p:txBody>
      </p:sp>
      <p:sp>
        <p:nvSpPr>
          <p:cNvPr id="7373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All the classes discussed so far were so-called </a:t>
            </a:r>
            <a:r>
              <a:rPr lang="en-US" altLang="en-US" smtClean="0">
                <a:solidFill>
                  <a:srgbClr val="0000FF"/>
                </a:solidFill>
                <a:latin typeface="Times New Roman" panose="02020603050405020304" pitchFamily="18" charset="0"/>
              </a:rPr>
              <a:t>top-level classes</a:t>
            </a:r>
            <a:r>
              <a:rPr lang="en-US" altLang="en-US" smtClean="0">
                <a:solidFill>
                  <a:srgbClr val="000000"/>
                </a:solidFill>
                <a:latin typeface="Times New Roman" panose="02020603050405020304" pitchFamily="18" charset="0"/>
              </a:rPr>
              <a:t>—that is, they were not declared inside another class. </a:t>
            </a:r>
          </a:p>
          <a:p>
            <a:pPr eaLnBrk="1" hangingPunct="1"/>
            <a:r>
              <a:rPr lang="en-US" altLang="en-US" smtClean="0">
                <a:solidFill>
                  <a:srgbClr val="000000"/>
                </a:solidFill>
                <a:latin typeface="Times New Roman" panose="02020603050405020304" pitchFamily="18" charset="0"/>
              </a:rPr>
              <a:t>Java allows you to declare classes inside other classes—these are called </a:t>
            </a:r>
            <a:r>
              <a:rPr lang="en-US" altLang="en-US" smtClean="0">
                <a:solidFill>
                  <a:srgbClr val="0000FF"/>
                </a:solidFill>
                <a:latin typeface="Times New Roman" panose="02020603050405020304" pitchFamily="18" charset="0"/>
              </a:rPr>
              <a:t>nested classes</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Can be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or non-</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Non-</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nested classes are called </a:t>
            </a:r>
            <a:r>
              <a:rPr lang="en-US" altLang="en-US" smtClean="0">
                <a:solidFill>
                  <a:srgbClr val="0000FF"/>
                </a:solidFill>
                <a:latin typeface="Times New Roman" panose="02020603050405020304" pitchFamily="18" charset="0"/>
              </a:rPr>
              <a:t>inner classes</a:t>
            </a:r>
            <a:r>
              <a:rPr lang="en-US" altLang="en-US" smtClean="0">
                <a:solidFill>
                  <a:srgbClr val="000000"/>
                </a:solidFill>
                <a:latin typeface="Times New Roman" panose="02020603050405020304" pitchFamily="18" charset="0"/>
              </a:rPr>
              <a:t> and are frequently used to implement event handlers.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 (cont.)</a:t>
            </a:r>
          </a:p>
        </p:txBody>
      </p:sp>
      <p:sp>
        <p:nvSpPr>
          <p:cNvPr id="74755" name="Text Placeholder 2"/>
          <p:cNvSpPr>
            <a:spLocks noGrp="1"/>
          </p:cNvSpPr>
          <p:nvPr>
            <p:ph type="body" idx="1"/>
          </p:nvPr>
        </p:nvSpPr>
        <p:spPr/>
        <p:txBody>
          <a:bodyPr/>
          <a:lstStyle/>
          <a:p>
            <a:pPr eaLnBrk="1" hangingPunct="1">
              <a:lnSpc>
                <a:spcPct val="90000"/>
              </a:lnSpc>
            </a:pPr>
            <a:r>
              <a:rPr lang="en-US" altLang="en-US" sz="2300" smtClean="0">
                <a:solidFill>
                  <a:srgbClr val="000000"/>
                </a:solidFill>
                <a:latin typeface="Times New Roman" panose="02020603050405020304" pitchFamily="18" charset="0"/>
              </a:rPr>
              <a:t>Before an object of an inner class can be created, there must first be an object of the top-level class that contains the inner class. </a:t>
            </a:r>
          </a:p>
          <a:p>
            <a:pPr eaLnBrk="1" hangingPunct="1">
              <a:lnSpc>
                <a:spcPct val="90000"/>
              </a:lnSpc>
            </a:pPr>
            <a:r>
              <a:rPr lang="en-US" altLang="en-US" sz="2300" smtClean="0">
                <a:solidFill>
                  <a:srgbClr val="000000"/>
                </a:solidFill>
                <a:latin typeface="Times New Roman" panose="02020603050405020304" pitchFamily="18" charset="0"/>
              </a:rPr>
              <a:t>This is required because an inner-class object implicitly has a reference to an object of its top-level class. </a:t>
            </a:r>
          </a:p>
          <a:p>
            <a:pPr eaLnBrk="1" hangingPunct="1">
              <a:lnSpc>
                <a:spcPct val="90000"/>
              </a:lnSpc>
            </a:pPr>
            <a:r>
              <a:rPr lang="en-US" altLang="en-US" sz="2300" smtClean="0">
                <a:solidFill>
                  <a:srgbClr val="000000"/>
                </a:solidFill>
                <a:latin typeface="Times New Roman" panose="02020603050405020304" pitchFamily="18" charset="0"/>
              </a:rPr>
              <a:t>There is also a special relationship between these objects—the inner-class object is allowed to directly access all the variables and methods of the outer class. </a:t>
            </a:r>
          </a:p>
          <a:p>
            <a:pPr eaLnBrk="1" hangingPunct="1">
              <a:lnSpc>
                <a:spcPct val="90000"/>
              </a:lnSpc>
            </a:pPr>
            <a:r>
              <a:rPr lang="en-US" altLang="en-US" sz="2300" smtClean="0">
                <a:solidFill>
                  <a:srgbClr val="000000"/>
                </a:solidFill>
                <a:latin typeface="Times New Roman" panose="02020603050405020304" pitchFamily="18" charset="0"/>
              </a:rPr>
              <a:t>A nested class that is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does not require an object of its top-level class and does not implicitly have a reference to an object of the top-level class.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 (cont.)</a:t>
            </a:r>
          </a:p>
        </p:txBody>
      </p:sp>
      <p:sp>
        <p:nvSpPr>
          <p:cNvPr id="7577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Inner classes can be declared </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protected</a:t>
            </a:r>
            <a:r>
              <a:rPr lang="en-US" altLang="en-US" smtClean="0">
                <a:solidFill>
                  <a:srgbClr val="000000"/>
                </a:solidFill>
                <a:latin typeface="Times New Roman" panose="02020603050405020304" pitchFamily="18" charset="0"/>
              </a:rPr>
              <a:t> or </a:t>
            </a:r>
            <a:r>
              <a:rPr lang="en-US" altLang="en-US" smtClean="0">
                <a:solidFill>
                  <a:srgbClr val="000000"/>
                </a:solidFill>
                <a:latin typeface="Lucida Console" panose="020B0609040504020204" pitchFamily="49" charset="0"/>
              </a:rPr>
              <a:t>private</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Since event handlers tend to be specific to the application in which they are defined, they are often implemented as </a:t>
            </a:r>
            <a:r>
              <a:rPr lang="en-US" altLang="en-US" smtClean="0">
                <a:solidFill>
                  <a:srgbClr val="000000"/>
                </a:solidFill>
                <a:latin typeface="Lucida Console" panose="020B0609040504020204" pitchFamily="49" charset="0"/>
              </a:rPr>
              <a:t>private</a:t>
            </a:r>
            <a:r>
              <a:rPr lang="en-US" altLang="en-US" smtClean="0">
                <a:solidFill>
                  <a:srgbClr val="000000"/>
                </a:solidFill>
                <a:latin typeface="Times New Roman" panose="02020603050405020304" pitchFamily="18" charset="0"/>
              </a:rPr>
              <a:t> inner classes.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 (cont.)</a:t>
            </a:r>
          </a:p>
        </p:txBody>
      </p:sp>
      <p:sp>
        <p:nvSpPr>
          <p:cNvPr id="7680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GUI components can generate many events in response to user interactions. </a:t>
            </a:r>
          </a:p>
          <a:p>
            <a:pPr eaLnBrk="1" hangingPunct="1"/>
            <a:r>
              <a:rPr lang="en-US" altLang="en-US" smtClean="0">
                <a:solidFill>
                  <a:srgbClr val="000000"/>
                </a:solidFill>
                <a:latin typeface="Times New Roman" panose="02020603050405020304" pitchFamily="18" charset="0"/>
              </a:rPr>
              <a:t>Each event is represented by a class and can be processed only by the appropriate type of event handler.</a:t>
            </a:r>
          </a:p>
          <a:p>
            <a:pPr eaLnBrk="1" hangingPunct="1"/>
            <a:r>
              <a:rPr lang="en-US" altLang="en-US" smtClean="0">
                <a:solidFill>
                  <a:srgbClr val="000000"/>
                </a:solidFill>
                <a:latin typeface="Times New Roman" panose="02020603050405020304" pitchFamily="18" charset="0"/>
              </a:rPr>
              <a:t>Normally, a component’s supported events are described in the Java API documentation for that component’s class and its superclasses.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 (cont.)</a:t>
            </a:r>
          </a:p>
        </p:txBody>
      </p:sp>
      <p:sp>
        <p:nvSpPr>
          <p:cNvPr id="7885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Must register an object as the event handler for each text field. </a:t>
            </a:r>
          </a:p>
          <a:p>
            <a:pPr eaLnBrk="1" hangingPunct="1"/>
            <a:r>
              <a:rPr lang="en-US" altLang="en-US" smtClean="0">
                <a:solidFill>
                  <a:srgbClr val="0000FF"/>
                </a:solidFill>
                <a:latin typeface="LucidaSansTypewriter" pitchFamily="49" charset="0"/>
              </a:rPr>
              <a:t>addActionListener</a:t>
            </a:r>
            <a:r>
              <a:rPr lang="en-US" altLang="en-US" smtClean="0">
                <a:solidFill>
                  <a:srgbClr val="000000"/>
                </a:solidFill>
                <a:latin typeface="Times New Roman" panose="02020603050405020304" pitchFamily="18" charset="0"/>
              </a:rPr>
              <a:t> registers an </a:t>
            </a:r>
            <a:r>
              <a:rPr lang="en-US" altLang="en-US" smtClean="0">
                <a:solidFill>
                  <a:srgbClr val="000000"/>
                </a:solidFill>
                <a:latin typeface="Lucida Console" panose="020B0609040504020204" pitchFamily="49" charset="0"/>
              </a:rPr>
              <a:t>ActionListener</a:t>
            </a:r>
            <a:r>
              <a:rPr lang="en-US" altLang="en-US" smtClean="0">
                <a:solidFill>
                  <a:srgbClr val="000000"/>
                </a:solidFill>
                <a:latin typeface="Times New Roman" panose="02020603050405020304" pitchFamily="18" charset="0"/>
              </a:rPr>
              <a:t> object to handle </a:t>
            </a:r>
            <a:r>
              <a:rPr lang="en-US" altLang="en-US" smtClean="0">
                <a:solidFill>
                  <a:srgbClr val="000000"/>
                </a:solidFill>
                <a:latin typeface="Lucida Console" panose="020B0609040504020204" pitchFamily="49" charset="0"/>
              </a:rPr>
              <a:t>ActionEvent</a:t>
            </a:r>
            <a:r>
              <a:rPr lang="en-US" altLang="en-US" smtClean="0">
                <a:solidFill>
                  <a:srgbClr val="000000"/>
                </a:solidFill>
                <a:latin typeface="Times New Roman" panose="02020603050405020304" pitchFamily="18" charset="0"/>
              </a:rPr>
              <a:t>s. </a:t>
            </a:r>
          </a:p>
          <a:p>
            <a:pPr eaLnBrk="1" hangingPunct="1"/>
            <a:r>
              <a:rPr lang="en-US" altLang="en-US" smtClean="0">
                <a:solidFill>
                  <a:srgbClr val="000000"/>
                </a:solidFill>
                <a:latin typeface="Times New Roman" panose="02020603050405020304" pitchFamily="18" charset="0"/>
              </a:rPr>
              <a:t>After an event handler is registered the object </a:t>
            </a:r>
            <a:r>
              <a:rPr lang="en-US" altLang="en-US" smtClean="0">
                <a:solidFill>
                  <a:srgbClr val="0000FF"/>
                </a:solidFill>
                <a:latin typeface="Times New Roman" panose="02020603050405020304" pitchFamily="18" charset="0"/>
              </a:rPr>
              <a:t>listens for events</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Arial"/>
              </a:rPr>
              <a:t>12.6  </a:t>
            </a:r>
            <a:r>
              <a:rPr lang="en-US" sz="3000" dirty="0" smtClean="0">
                <a:solidFill>
                  <a:srgbClr val="3380E6"/>
                </a:solidFill>
                <a:latin typeface="Arial"/>
              </a:rPr>
              <a:t>Text Fields and an Introduction to Event Handling with Nested Classes (cont.)</a:t>
            </a:r>
          </a:p>
        </p:txBody>
      </p:sp>
      <p:sp>
        <p:nvSpPr>
          <p:cNvPr id="79875"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anose="02020603050405020304" pitchFamily="18" charset="0"/>
              </a:rPr>
              <a:t>The component with which the user interacts is the </a:t>
            </a:r>
            <a:r>
              <a:rPr lang="en-US" altLang="en-US" sz="2500" smtClean="0">
                <a:solidFill>
                  <a:srgbClr val="0000FF"/>
                </a:solidFill>
                <a:latin typeface="Times New Roman" panose="02020603050405020304" pitchFamily="18" charset="0"/>
              </a:rPr>
              <a:t>event source</a:t>
            </a:r>
            <a:r>
              <a:rPr lang="en-US" altLang="en-US" sz="2500" smtClean="0">
                <a:solidFill>
                  <a:srgbClr val="000000"/>
                </a:solidFill>
                <a:latin typeface="Times New Roman" panose="02020603050405020304" pitchFamily="18" charset="0"/>
              </a:rPr>
              <a:t>. </a:t>
            </a:r>
          </a:p>
          <a:p>
            <a:pPr eaLnBrk="1" hangingPunct="1">
              <a:lnSpc>
                <a:spcPct val="80000"/>
              </a:lnSpc>
            </a:pPr>
            <a:r>
              <a:rPr lang="en-US" altLang="en-US" sz="2500" smtClean="0">
                <a:solidFill>
                  <a:srgbClr val="000000"/>
                </a:solidFill>
                <a:latin typeface="Lucida Console" panose="020B0609040504020204" pitchFamily="49" charset="0"/>
              </a:rPr>
              <a:t>ActionEvent</a:t>
            </a:r>
            <a:r>
              <a:rPr lang="en-US" altLang="en-US" sz="2500" smtClean="0">
                <a:solidFill>
                  <a:srgbClr val="000000"/>
                </a:solidFill>
                <a:latin typeface="Times New Roman" panose="02020603050405020304" pitchFamily="18" charset="0"/>
              </a:rPr>
              <a:t> method </a:t>
            </a:r>
            <a:r>
              <a:rPr lang="en-US" altLang="en-US" sz="2500" smtClean="0">
                <a:solidFill>
                  <a:srgbClr val="000000"/>
                </a:solidFill>
                <a:latin typeface="Lucida Console" panose="020B0609040504020204" pitchFamily="49" charset="0"/>
              </a:rPr>
              <a:t>getSource</a:t>
            </a:r>
            <a:r>
              <a:rPr lang="en-US" altLang="en-US" sz="2500" smtClean="0">
                <a:solidFill>
                  <a:srgbClr val="000000"/>
                </a:solidFill>
                <a:latin typeface="Times New Roman" panose="02020603050405020304" pitchFamily="18" charset="0"/>
              </a:rPr>
              <a:t> (inherited from class </a:t>
            </a:r>
            <a:r>
              <a:rPr lang="en-US" altLang="en-US" sz="2500" smtClean="0">
                <a:solidFill>
                  <a:srgbClr val="000000"/>
                </a:solidFill>
                <a:latin typeface="Lucida Console" panose="020B0609040504020204" pitchFamily="49" charset="0"/>
              </a:rPr>
              <a:t>EventObject</a:t>
            </a:r>
            <a:r>
              <a:rPr lang="en-US" altLang="en-US" sz="2500" smtClean="0">
                <a:solidFill>
                  <a:srgbClr val="000000"/>
                </a:solidFill>
                <a:latin typeface="Times New Roman" panose="02020603050405020304" pitchFamily="18" charset="0"/>
              </a:rPr>
              <a:t>) returns a reference to the event source. </a:t>
            </a:r>
          </a:p>
          <a:p>
            <a:pPr eaLnBrk="1" hangingPunct="1">
              <a:lnSpc>
                <a:spcPct val="80000"/>
              </a:lnSpc>
            </a:pPr>
            <a:r>
              <a:rPr lang="en-US" altLang="en-US" sz="2500" smtClean="0">
                <a:solidFill>
                  <a:srgbClr val="000000"/>
                </a:solidFill>
                <a:latin typeface="Lucida Console" panose="020B0609040504020204" pitchFamily="49" charset="0"/>
              </a:rPr>
              <a:t>ActionEvent</a:t>
            </a:r>
            <a:r>
              <a:rPr lang="en-US" altLang="en-US" sz="2500" smtClean="0">
                <a:solidFill>
                  <a:srgbClr val="000000"/>
                </a:solidFill>
                <a:latin typeface="Times New Roman" panose="02020603050405020304" pitchFamily="18" charset="0"/>
              </a:rPr>
              <a:t> method </a:t>
            </a:r>
            <a:r>
              <a:rPr lang="en-US" altLang="en-US" sz="2500" smtClean="0">
                <a:solidFill>
                  <a:srgbClr val="0000FF"/>
                </a:solidFill>
                <a:latin typeface="LucidaSansTypewriter" pitchFamily="49" charset="0"/>
              </a:rPr>
              <a:t>getActionCommand</a:t>
            </a:r>
            <a:r>
              <a:rPr lang="en-US" altLang="en-US" sz="2500" smtClean="0">
                <a:solidFill>
                  <a:srgbClr val="000000"/>
                </a:solidFill>
                <a:latin typeface="Times New Roman" panose="02020603050405020304" pitchFamily="18" charset="0"/>
              </a:rPr>
              <a:t> obtains the text the user typed in the text field that generated the event. </a:t>
            </a:r>
          </a:p>
          <a:p>
            <a:pPr eaLnBrk="1" hangingPunct="1">
              <a:lnSpc>
                <a:spcPct val="80000"/>
              </a:lnSpc>
            </a:pPr>
            <a:r>
              <a:rPr lang="en-US" altLang="en-US" sz="2500" smtClean="0">
                <a:solidFill>
                  <a:srgbClr val="000000"/>
                </a:solidFill>
                <a:latin typeface="Lucida Console" panose="020B0609040504020204" pitchFamily="49" charset="0"/>
              </a:rPr>
              <a:t>JPasswordField</a:t>
            </a:r>
            <a:r>
              <a:rPr lang="en-US" altLang="en-US" sz="2500" smtClean="0">
                <a:solidFill>
                  <a:srgbClr val="000000"/>
                </a:solidFill>
                <a:latin typeface="Times New Roman" panose="02020603050405020304" pitchFamily="18" charset="0"/>
              </a:rPr>
              <a:t> method </a:t>
            </a:r>
            <a:r>
              <a:rPr lang="en-US" altLang="en-US" sz="2500" smtClean="0">
                <a:solidFill>
                  <a:srgbClr val="0000FF"/>
                </a:solidFill>
                <a:latin typeface="LucidaSansTypewriter" pitchFamily="49" charset="0"/>
              </a:rPr>
              <a:t>getPassword</a:t>
            </a:r>
            <a:r>
              <a:rPr lang="en-US" altLang="en-US" sz="2500" smtClean="0">
                <a:solidFill>
                  <a:srgbClr val="000000"/>
                </a:solidFill>
                <a:latin typeface="Times New Roman" panose="02020603050405020304" pitchFamily="18" charset="0"/>
              </a:rPr>
              <a:t> returns the password’s characters as an array of type </a:t>
            </a:r>
            <a:r>
              <a:rPr lang="en-US" altLang="en-US" sz="2500" smtClean="0">
                <a:solidFill>
                  <a:srgbClr val="000000"/>
                </a:solidFill>
                <a:latin typeface="Lucida Console" panose="020B0609040504020204" pitchFamily="49" charset="0"/>
              </a:rPr>
              <a:t>char</a:t>
            </a:r>
            <a:r>
              <a:rPr lang="en-US" altLang="en-US" sz="250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jhtp_12_GUI1_Page_0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49288"/>
            <a:ext cx="9144000"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12.1  </a:t>
            </a:r>
            <a:r>
              <a:rPr lang="en-US" dirty="0" smtClean="0">
                <a:solidFill>
                  <a:srgbClr val="3380E6"/>
                </a:solidFill>
                <a:latin typeface="Arial"/>
              </a:rPr>
              <a:t>Introduction (cont.)</a:t>
            </a:r>
          </a:p>
        </p:txBody>
      </p:sp>
      <p:sp>
        <p:nvSpPr>
          <p:cNvPr id="16387" name="Text Placeholder 2"/>
          <p:cNvSpPr>
            <a:spLocks noGrp="1"/>
          </p:cNvSpPr>
          <p:nvPr>
            <p:ph type="body" idx="1"/>
          </p:nvPr>
        </p:nvSpPr>
        <p:spPr>
          <a:xfrm>
            <a:off x="457200" y="1295400"/>
            <a:ext cx="8229600" cy="4525963"/>
          </a:xfrm>
        </p:spPr>
        <p:txBody>
          <a:bodyPr/>
          <a:lstStyle/>
          <a:p>
            <a:pPr eaLnBrk="1" hangingPunct="1"/>
            <a:r>
              <a:rPr lang="en-US" altLang="en-US" smtClean="0">
                <a:solidFill>
                  <a:srgbClr val="000000"/>
                </a:solidFill>
                <a:latin typeface="Times New Roman" panose="02020603050405020304" pitchFamily="18" charset="0"/>
              </a:rPr>
              <a:t>Built from </a:t>
            </a:r>
            <a:r>
              <a:rPr lang="en-US" altLang="en-US" smtClean="0">
                <a:solidFill>
                  <a:srgbClr val="0000FF"/>
                </a:solidFill>
                <a:latin typeface="Times New Roman" panose="02020603050405020304" pitchFamily="18" charset="0"/>
              </a:rPr>
              <a:t>GUI components</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Sometimes called </a:t>
            </a:r>
            <a:r>
              <a:rPr lang="en-US" altLang="en-US" i="1" smtClean="0">
                <a:latin typeface="Times New Roman" panose="02020603050405020304" pitchFamily="18" charset="0"/>
              </a:rPr>
              <a:t>controls</a:t>
            </a:r>
            <a:r>
              <a:rPr lang="en-US" altLang="en-US" smtClean="0">
                <a:latin typeface="Times New Roman" panose="02020603050405020304" pitchFamily="18" charset="0"/>
              </a:rPr>
              <a:t> or </a:t>
            </a:r>
            <a:r>
              <a:rPr lang="en-US" altLang="en-US" i="1" smtClean="0">
                <a:latin typeface="Times New Roman" panose="02020603050405020304" pitchFamily="18" charset="0"/>
              </a:rPr>
              <a:t>widgets—short</a:t>
            </a:r>
            <a:r>
              <a:rPr lang="en-US" altLang="en-US" smtClean="0">
                <a:latin typeface="Times New Roman" panose="02020603050405020304" pitchFamily="18" charset="0"/>
              </a:rPr>
              <a:t> for window gadgets. </a:t>
            </a:r>
          </a:p>
          <a:p>
            <a:pPr eaLnBrk="1" hangingPunct="1"/>
            <a:r>
              <a:rPr lang="en-US" altLang="en-US" smtClean="0">
                <a:solidFill>
                  <a:srgbClr val="000000"/>
                </a:solidFill>
                <a:latin typeface="Times New Roman" panose="02020603050405020304" pitchFamily="18" charset="0"/>
              </a:rPr>
              <a:t>User </a:t>
            </a:r>
            <a:r>
              <a:rPr lang="en-US" altLang="en-US" i="1" smtClean="0">
                <a:solidFill>
                  <a:srgbClr val="000000"/>
                </a:solidFill>
                <a:latin typeface="Times New Roman" panose="02020603050405020304" pitchFamily="18" charset="0"/>
              </a:rPr>
              <a:t>interacts</a:t>
            </a:r>
            <a:r>
              <a:rPr lang="en-US" altLang="en-US" smtClean="0">
                <a:solidFill>
                  <a:srgbClr val="000000"/>
                </a:solidFill>
                <a:latin typeface="Times New Roman" panose="02020603050405020304" pitchFamily="18" charset="0"/>
              </a:rPr>
              <a:t> via the mouse, the keyboard or another form of input, such as voice recognition. </a:t>
            </a:r>
          </a:p>
          <a:p>
            <a:pPr eaLnBrk="1" hangingPunct="1"/>
            <a:r>
              <a:rPr lang="en-US" altLang="en-US" smtClean="0">
                <a:solidFill>
                  <a:srgbClr val="000000"/>
                </a:solidFill>
                <a:latin typeface="Times New Roman" panose="02020603050405020304" pitchFamily="18" charset="0"/>
              </a:rPr>
              <a:t>IDEs </a:t>
            </a:r>
          </a:p>
          <a:p>
            <a:pPr lvl="1" eaLnBrk="1" hangingPunct="1"/>
            <a:r>
              <a:rPr lang="en-US" altLang="en-US" smtClean="0">
                <a:solidFill>
                  <a:srgbClr val="000000"/>
                </a:solidFill>
                <a:latin typeface="Times New Roman" panose="02020603050405020304" pitchFamily="18" charset="0"/>
              </a:rPr>
              <a:t>Provide GUI design tools to specify a component’s </a:t>
            </a:r>
            <a:r>
              <a:rPr lang="en-US" altLang="en-US" i="1" smtClean="0">
                <a:solidFill>
                  <a:srgbClr val="000000"/>
                </a:solidFill>
                <a:latin typeface="Times New Roman" panose="02020603050405020304" pitchFamily="18" charset="0"/>
              </a:rPr>
              <a:t>size</a:t>
            </a:r>
            <a:r>
              <a:rPr lang="en-US" altLang="en-US" smtClean="0">
                <a:solidFill>
                  <a:srgbClr val="000000"/>
                </a:solidFill>
                <a:latin typeface="Times New Roman" panose="02020603050405020304" pitchFamily="18" charset="0"/>
              </a:rPr>
              <a:t>, </a:t>
            </a:r>
            <a:r>
              <a:rPr lang="en-US" altLang="en-US" i="1" smtClean="0">
                <a:solidFill>
                  <a:srgbClr val="000000"/>
                </a:solidFill>
                <a:latin typeface="Times New Roman" panose="02020603050405020304" pitchFamily="18" charset="0"/>
              </a:rPr>
              <a:t>location</a:t>
            </a:r>
            <a:r>
              <a:rPr lang="en-US" altLang="en-US" smtClean="0">
                <a:solidFill>
                  <a:srgbClr val="000000"/>
                </a:solidFill>
                <a:latin typeface="Times New Roman" panose="02020603050405020304" pitchFamily="18" charset="0"/>
              </a:rPr>
              <a:t> and other attributes in a visual manner by using the mouse, keyboard and drag-and-drop. </a:t>
            </a:r>
          </a:p>
          <a:p>
            <a:pPr lvl="1" eaLnBrk="1" hangingPunct="1"/>
            <a:r>
              <a:rPr lang="en-US" altLang="en-US" smtClean="0">
                <a:solidFill>
                  <a:srgbClr val="000000"/>
                </a:solidFill>
                <a:latin typeface="Times New Roman" panose="02020603050405020304" pitchFamily="18" charset="0"/>
              </a:rPr>
              <a:t>Generate the GUI code for you. </a:t>
            </a:r>
          </a:p>
          <a:p>
            <a:pPr lvl="1" eaLnBrk="1" hangingPunct="1"/>
            <a:r>
              <a:rPr lang="en-US" altLang="en-US" smtClean="0">
                <a:solidFill>
                  <a:srgbClr val="000000"/>
                </a:solidFill>
                <a:latin typeface="Times New Roman" panose="02020603050405020304" pitchFamily="18" charset="0"/>
              </a:rPr>
              <a:t>Greatly simplify creating GUIs, but each IDE has different capabilities and generates different code.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jhtp_12_GUI1_Page_0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49288"/>
            <a:ext cx="9144000"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jhtp_12_GUI1_Page_0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49288"/>
            <a:ext cx="9144000"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12.7  </a:t>
            </a:r>
            <a:r>
              <a:rPr lang="en-US" dirty="0" smtClean="0">
                <a:solidFill>
                  <a:srgbClr val="3380E6"/>
                </a:solidFill>
                <a:latin typeface="Arial"/>
              </a:rPr>
              <a:t>Common GUI Event Types and Listener Interfaces </a:t>
            </a:r>
          </a:p>
        </p:txBody>
      </p:sp>
      <p:sp>
        <p:nvSpPr>
          <p:cNvPr id="8397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Figure 12.11 illustrates a hierarchy containing many event classes from the package </a:t>
            </a:r>
            <a:r>
              <a:rPr lang="en-US" altLang="en-US" smtClean="0">
                <a:solidFill>
                  <a:srgbClr val="0000FF"/>
                </a:solidFill>
                <a:latin typeface="LucidaSansTypewriter" pitchFamily="49" charset="0"/>
              </a:rPr>
              <a:t>java.awt.event</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Used with both AWT and Swing components. </a:t>
            </a:r>
          </a:p>
          <a:p>
            <a:pPr eaLnBrk="1" hangingPunct="1"/>
            <a:r>
              <a:rPr lang="en-US" altLang="en-US" smtClean="0">
                <a:solidFill>
                  <a:srgbClr val="000000"/>
                </a:solidFill>
                <a:latin typeface="Times New Roman" panose="02020603050405020304" pitchFamily="18" charset="0"/>
              </a:rPr>
              <a:t>Additional event types that are specific to Swing GUI components are declared in package </a:t>
            </a:r>
            <a:r>
              <a:rPr lang="en-US" altLang="en-US" smtClean="0">
                <a:solidFill>
                  <a:srgbClr val="0000FF"/>
                </a:solidFill>
                <a:latin typeface="LucidaSansTypewriter" pitchFamily="49" charset="0"/>
              </a:rPr>
              <a:t>javax.swing.event</a:t>
            </a:r>
            <a:r>
              <a:rPr lang="en-US" altLang="en-US" smtClean="0">
                <a:solidFill>
                  <a:srgbClr val="000000"/>
                </a:solidFill>
                <a:latin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jhtp_12_GUI1_Page_0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12.7  </a:t>
            </a:r>
            <a:r>
              <a:rPr lang="en-US" dirty="0" smtClean="0">
                <a:solidFill>
                  <a:srgbClr val="3380E6"/>
                </a:solidFill>
                <a:latin typeface="Arial"/>
              </a:rPr>
              <a:t>Common GUI Event Types and Listener Interfaces (cont.)</a:t>
            </a:r>
          </a:p>
        </p:txBody>
      </p:sp>
      <p:sp>
        <p:nvSpPr>
          <p:cNvPr id="86019" name="Text Placeholder 2"/>
          <p:cNvSpPr>
            <a:spLocks noGrp="1"/>
          </p:cNvSpPr>
          <p:nvPr>
            <p:ph type="body" idx="1"/>
          </p:nvPr>
        </p:nvSpPr>
        <p:spPr/>
        <p:txBody>
          <a:bodyPr/>
          <a:lstStyle/>
          <a:p>
            <a:pPr eaLnBrk="1" hangingPunct="1">
              <a:lnSpc>
                <a:spcPct val="80000"/>
              </a:lnSpc>
            </a:pPr>
            <a:r>
              <a:rPr lang="en-US" altLang="en-US" sz="2600" smtClean="0">
                <a:solidFill>
                  <a:srgbClr val="0000FF"/>
                </a:solidFill>
                <a:latin typeface="Times New Roman" panose="02020603050405020304" pitchFamily="18" charset="0"/>
              </a:rPr>
              <a:t>Delegation event model</a:t>
            </a:r>
            <a:r>
              <a:rPr lang="en-US" altLang="en-US" sz="2600" smtClean="0">
                <a:solidFill>
                  <a:srgbClr val="000000"/>
                </a:solidFill>
                <a:latin typeface="Times New Roman" panose="02020603050405020304" pitchFamily="18" charset="0"/>
              </a:rPr>
              <a:t>—an event’s processing is delegated to an object (the event listener) in the application.</a:t>
            </a:r>
          </a:p>
          <a:p>
            <a:pPr eaLnBrk="1" hangingPunct="1">
              <a:lnSpc>
                <a:spcPct val="80000"/>
              </a:lnSpc>
            </a:pPr>
            <a:r>
              <a:rPr lang="en-US" altLang="en-US" sz="2600" smtClean="0">
                <a:solidFill>
                  <a:srgbClr val="000000"/>
                </a:solidFill>
                <a:latin typeface="Times New Roman" panose="02020603050405020304" pitchFamily="18" charset="0"/>
              </a:rPr>
              <a:t>For each event-object type, there is typically a corresponding event-listener interface. </a:t>
            </a:r>
          </a:p>
          <a:p>
            <a:pPr eaLnBrk="1" hangingPunct="1">
              <a:lnSpc>
                <a:spcPct val="80000"/>
              </a:lnSpc>
            </a:pPr>
            <a:r>
              <a:rPr lang="en-US" altLang="en-US" sz="2600" smtClean="0">
                <a:solidFill>
                  <a:srgbClr val="000000"/>
                </a:solidFill>
                <a:latin typeface="Times New Roman" panose="02020603050405020304" pitchFamily="18" charset="0"/>
              </a:rPr>
              <a:t>Many event-listener types are common to both Swing and AWT components. </a:t>
            </a:r>
          </a:p>
          <a:p>
            <a:pPr lvl="1" eaLnBrk="1" hangingPunct="1">
              <a:lnSpc>
                <a:spcPct val="80000"/>
              </a:lnSpc>
            </a:pPr>
            <a:r>
              <a:rPr lang="en-US" altLang="en-US" sz="2600" smtClean="0">
                <a:solidFill>
                  <a:srgbClr val="000000"/>
                </a:solidFill>
                <a:latin typeface="Times New Roman" panose="02020603050405020304" pitchFamily="18" charset="0"/>
              </a:rPr>
              <a:t>Such types are declared in package </a:t>
            </a:r>
            <a:r>
              <a:rPr lang="en-US" altLang="en-US" sz="2600" smtClean="0">
                <a:solidFill>
                  <a:srgbClr val="000000"/>
                </a:solidFill>
                <a:latin typeface="Lucida Console" panose="020B0609040504020204" pitchFamily="49" charset="0"/>
              </a:rPr>
              <a:t>java.awt.event</a:t>
            </a:r>
            <a:r>
              <a:rPr lang="en-US" altLang="en-US" sz="2600" smtClean="0">
                <a:solidFill>
                  <a:srgbClr val="000000"/>
                </a:solidFill>
                <a:latin typeface="Times New Roman" panose="02020603050405020304" pitchFamily="18" charset="0"/>
              </a:rPr>
              <a:t>, and some of them are shown in Fig. 12.12. </a:t>
            </a:r>
          </a:p>
          <a:p>
            <a:pPr eaLnBrk="1" hangingPunct="1">
              <a:lnSpc>
                <a:spcPct val="80000"/>
              </a:lnSpc>
            </a:pPr>
            <a:r>
              <a:rPr lang="en-US" altLang="en-US" sz="2600" smtClean="0">
                <a:solidFill>
                  <a:srgbClr val="000000"/>
                </a:solidFill>
                <a:latin typeface="Times New Roman" panose="02020603050405020304" pitchFamily="18" charset="0"/>
              </a:rPr>
              <a:t>Additional event-listener types that are specific to Swing components are declared in package </a:t>
            </a:r>
            <a:r>
              <a:rPr lang="en-US" altLang="en-US" sz="2600" smtClean="0">
                <a:solidFill>
                  <a:srgbClr val="000000"/>
                </a:solidFill>
                <a:latin typeface="Lucida Console" panose="020B0609040504020204" pitchFamily="49" charset="0"/>
              </a:rPr>
              <a:t>javax.swing.event</a:t>
            </a:r>
            <a:r>
              <a:rPr lang="en-US" altLang="en-US" sz="260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jhtp_12_GUI1_Page_0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12.7  </a:t>
            </a:r>
            <a:r>
              <a:rPr lang="en-US" dirty="0" smtClean="0">
                <a:solidFill>
                  <a:srgbClr val="3380E6"/>
                </a:solidFill>
                <a:latin typeface="Arial"/>
              </a:rPr>
              <a:t>Common GUI Event Types and Listener Interfaces (cont.)</a:t>
            </a:r>
          </a:p>
        </p:txBody>
      </p:sp>
      <p:sp>
        <p:nvSpPr>
          <p:cNvPr id="8806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Each event-listener interface specifies one or more event-handling methods that must be declared in the class that implements the interface. </a:t>
            </a:r>
          </a:p>
          <a:p>
            <a:pPr eaLnBrk="1" hangingPunct="1"/>
            <a:r>
              <a:rPr lang="en-US" altLang="en-US" smtClean="0">
                <a:solidFill>
                  <a:srgbClr val="000000"/>
                </a:solidFill>
                <a:latin typeface="Times New Roman" panose="02020603050405020304" pitchFamily="18" charset="0"/>
              </a:rPr>
              <a:t>When an event occurs, the GUI component with which the user interacted notifies its registered listeners by calling each listener’s appropriate event-handling method. </a:t>
            </a:r>
          </a:p>
          <a:p>
            <a:pPr eaLnBrk="1" hangingPunct="1"/>
            <a:endParaRPr lang="en-US" altLang="en-US"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12.8  </a:t>
            </a:r>
            <a:r>
              <a:rPr lang="en-US" dirty="0" smtClean="0">
                <a:solidFill>
                  <a:srgbClr val="3380E6"/>
                </a:solidFill>
                <a:latin typeface="Arial"/>
              </a:rPr>
              <a:t>How Event Handling Works</a:t>
            </a:r>
          </a:p>
        </p:txBody>
      </p:sp>
      <p:sp>
        <p:nvSpPr>
          <p:cNvPr id="89091"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anose="02020603050405020304" pitchFamily="18" charset="0"/>
              </a:rPr>
              <a:t>How the event-handling mechanism works:</a:t>
            </a:r>
          </a:p>
          <a:p>
            <a:pPr eaLnBrk="1" hangingPunct="1">
              <a:lnSpc>
                <a:spcPct val="80000"/>
              </a:lnSpc>
            </a:pPr>
            <a:r>
              <a:rPr lang="en-US" altLang="en-US" sz="2500" smtClean="0">
                <a:solidFill>
                  <a:srgbClr val="000000"/>
                </a:solidFill>
                <a:latin typeface="Times New Roman" panose="02020603050405020304" pitchFamily="18" charset="0"/>
              </a:rPr>
              <a:t>Every </a:t>
            </a:r>
            <a:r>
              <a:rPr lang="en-US" altLang="en-US" sz="2500" smtClean="0">
                <a:solidFill>
                  <a:srgbClr val="000000"/>
                </a:solidFill>
                <a:latin typeface="Lucida Console" panose="020B0609040504020204" pitchFamily="49" charset="0"/>
              </a:rPr>
              <a:t>JComponent</a:t>
            </a:r>
            <a:r>
              <a:rPr lang="en-US" altLang="en-US" sz="2500" smtClean="0">
                <a:solidFill>
                  <a:srgbClr val="000000"/>
                </a:solidFill>
                <a:latin typeface="Times New Roman" panose="02020603050405020304" pitchFamily="18" charset="0"/>
              </a:rPr>
              <a:t> has a variable </a:t>
            </a:r>
            <a:r>
              <a:rPr lang="en-US" altLang="en-US" sz="2500" smtClean="0">
                <a:solidFill>
                  <a:srgbClr val="000000"/>
                </a:solidFill>
                <a:latin typeface="Lucida Console" panose="020B0609040504020204" pitchFamily="49" charset="0"/>
              </a:rPr>
              <a:t>listenerList</a:t>
            </a:r>
            <a:r>
              <a:rPr lang="en-US" altLang="en-US" sz="2500" smtClean="0">
                <a:solidFill>
                  <a:srgbClr val="000000"/>
                </a:solidFill>
                <a:latin typeface="Times New Roman" panose="02020603050405020304" pitchFamily="18" charset="0"/>
              </a:rPr>
              <a:t> that refers to an </a:t>
            </a:r>
            <a:r>
              <a:rPr lang="en-US" altLang="en-US" sz="2500" smtClean="0">
                <a:solidFill>
                  <a:srgbClr val="0000FF"/>
                </a:solidFill>
                <a:latin typeface="LucidaSansTypewriter" pitchFamily="49" charset="0"/>
              </a:rPr>
              <a:t>EventListenerList</a:t>
            </a:r>
            <a:r>
              <a:rPr lang="en-US" altLang="en-US" sz="2500" smtClean="0">
                <a:solidFill>
                  <a:srgbClr val="000000"/>
                </a:solidFill>
                <a:latin typeface="Times New Roman" panose="02020603050405020304" pitchFamily="18" charset="0"/>
              </a:rPr>
              <a:t> (package </a:t>
            </a:r>
            <a:r>
              <a:rPr lang="en-US" altLang="en-US" sz="2500" smtClean="0">
                <a:solidFill>
                  <a:srgbClr val="000000"/>
                </a:solidFill>
                <a:latin typeface="Lucida Console" panose="020B0609040504020204" pitchFamily="49" charset="0"/>
              </a:rPr>
              <a:t>javax.swing.event</a:t>
            </a:r>
            <a:r>
              <a:rPr lang="en-US" altLang="en-US" sz="2500" smtClean="0">
                <a:solidFill>
                  <a:srgbClr val="000000"/>
                </a:solidFill>
                <a:latin typeface="Times New Roman" panose="02020603050405020304" pitchFamily="18" charset="0"/>
              </a:rPr>
              <a:t>). </a:t>
            </a:r>
          </a:p>
          <a:p>
            <a:pPr eaLnBrk="1" hangingPunct="1">
              <a:lnSpc>
                <a:spcPct val="80000"/>
              </a:lnSpc>
            </a:pPr>
            <a:r>
              <a:rPr lang="en-US" altLang="en-US" sz="2500" smtClean="0">
                <a:solidFill>
                  <a:srgbClr val="000000"/>
                </a:solidFill>
                <a:latin typeface="Times New Roman" panose="02020603050405020304" pitchFamily="18" charset="0"/>
              </a:rPr>
              <a:t>Maintains references to </a:t>
            </a:r>
            <a:r>
              <a:rPr lang="en-US" altLang="en-US" sz="2500" i="1" smtClean="0">
                <a:solidFill>
                  <a:srgbClr val="000000"/>
                </a:solidFill>
                <a:latin typeface="Times New Roman" panose="02020603050405020304" pitchFamily="18" charset="0"/>
              </a:rPr>
              <a:t>registered listeners </a:t>
            </a:r>
            <a:r>
              <a:rPr lang="en-US" altLang="en-US" sz="2500" smtClean="0">
                <a:solidFill>
                  <a:srgbClr val="000000"/>
                </a:solidFill>
                <a:latin typeface="Times New Roman" panose="02020603050405020304" pitchFamily="18" charset="0"/>
              </a:rPr>
              <a:t>in the </a:t>
            </a:r>
            <a:r>
              <a:rPr lang="en-US" altLang="en-US" sz="2500" smtClean="0">
                <a:solidFill>
                  <a:srgbClr val="000000"/>
                </a:solidFill>
                <a:latin typeface="Lucida Console" panose="020B0609040504020204" pitchFamily="49" charset="0"/>
              </a:rPr>
              <a:t>listenerList</a:t>
            </a:r>
            <a:r>
              <a:rPr lang="en-US" altLang="en-US" sz="2500" smtClean="0">
                <a:solidFill>
                  <a:srgbClr val="000000"/>
                </a:solidFill>
                <a:latin typeface="Times New Roman" panose="02020603050405020304" pitchFamily="18" charset="0"/>
              </a:rPr>
              <a:t>. </a:t>
            </a:r>
          </a:p>
          <a:p>
            <a:pPr eaLnBrk="1" hangingPunct="1">
              <a:lnSpc>
                <a:spcPct val="80000"/>
              </a:lnSpc>
            </a:pPr>
            <a:r>
              <a:rPr lang="en-US" altLang="en-US" sz="2500" smtClean="0">
                <a:solidFill>
                  <a:srgbClr val="000000"/>
                </a:solidFill>
                <a:latin typeface="Times New Roman" panose="02020603050405020304" pitchFamily="18" charset="0"/>
              </a:rPr>
              <a:t>When a listener is registered, a new entry is placed in the component’s </a:t>
            </a:r>
            <a:r>
              <a:rPr lang="en-US" altLang="en-US" sz="2500" smtClean="0">
                <a:solidFill>
                  <a:srgbClr val="000000"/>
                </a:solidFill>
                <a:latin typeface="Lucida Console" panose="020B0609040504020204" pitchFamily="49" charset="0"/>
              </a:rPr>
              <a:t>listenerList</a:t>
            </a:r>
            <a:r>
              <a:rPr lang="en-US" altLang="en-US" sz="2500" smtClean="0">
                <a:solidFill>
                  <a:srgbClr val="000000"/>
                </a:solidFill>
                <a:latin typeface="Times New Roman" panose="02020603050405020304" pitchFamily="18" charset="0"/>
              </a:rPr>
              <a:t>. </a:t>
            </a:r>
          </a:p>
          <a:p>
            <a:pPr eaLnBrk="1" hangingPunct="1">
              <a:lnSpc>
                <a:spcPct val="80000"/>
              </a:lnSpc>
            </a:pPr>
            <a:r>
              <a:rPr lang="en-US" altLang="en-US" sz="2500" smtClean="0">
                <a:solidFill>
                  <a:srgbClr val="000000"/>
                </a:solidFill>
                <a:latin typeface="Times New Roman" panose="02020603050405020304" pitchFamily="18" charset="0"/>
              </a:rPr>
              <a:t>Every entry also includes the listener’s type.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jhtp_12_GUI1_Page_0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12.8  </a:t>
            </a:r>
            <a:r>
              <a:rPr lang="en-US" dirty="0" smtClean="0">
                <a:solidFill>
                  <a:srgbClr val="3380E6"/>
                </a:solidFill>
                <a:latin typeface="Arial"/>
              </a:rPr>
              <a:t>How Event Handling Works (cont.)</a:t>
            </a:r>
          </a:p>
        </p:txBody>
      </p:sp>
      <p:sp>
        <p:nvSpPr>
          <p:cNvPr id="91139"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How does the GUI component know to call </a:t>
            </a:r>
            <a:r>
              <a:rPr lang="en-US" altLang="en-US" sz="2500" smtClean="0">
                <a:solidFill>
                  <a:srgbClr val="000000"/>
                </a:solidFill>
                <a:latin typeface="Lucida Console" panose="020B0609040504020204" pitchFamily="49" charset="0"/>
              </a:rPr>
              <a:t>actionPerformed</a:t>
            </a:r>
            <a:r>
              <a:rPr lang="en-US" altLang="en-US" sz="2500" smtClean="0">
                <a:solidFill>
                  <a:srgbClr val="000000"/>
                </a:solidFill>
                <a:latin typeface="Times New Roman" panose="02020603050405020304" pitchFamily="18" charset="0"/>
              </a:rPr>
              <a:t> rather than another method? </a:t>
            </a:r>
          </a:p>
          <a:p>
            <a:pPr lvl="1" eaLnBrk="1" hangingPunct="1">
              <a:lnSpc>
                <a:spcPct val="90000"/>
              </a:lnSpc>
            </a:pPr>
            <a:r>
              <a:rPr lang="en-US" altLang="en-US" sz="2400" smtClean="0">
                <a:solidFill>
                  <a:srgbClr val="000000"/>
                </a:solidFill>
                <a:latin typeface="Times New Roman" panose="02020603050405020304" pitchFamily="18" charset="0"/>
              </a:rPr>
              <a:t>Every GUI component supports several event types, including </a:t>
            </a:r>
            <a:r>
              <a:rPr lang="en-US" altLang="en-US" sz="2400" smtClean="0">
                <a:solidFill>
                  <a:srgbClr val="0000FF"/>
                </a:solidFill>
                <a:latin typeface="Times New Roman" panose="02020603050405020304" pitchFamily="18" charset="0"/>
              </a:rPr>
              <a:t>mouse events</a:t>
            </a:r>
            <a:r>
              <a:rPr lang="en-US" altLang="en-US" sz="2400" smtClean="0">
                <a:solidFill>
                  <a:srgbClr val="000000"/>
                </a:solidFill>
                <a:latin typeface="Times New Roman" panose="02020603050405020304" pitchFamily="18" charset="0"/>
              </a:rPr>
              <a:t>, </a:t>
            </a:r>
            <a:r>
              <a:rPr lang="en-US" altLang="en-US" sz="2400" smtClean="0">
                <a:solidFill>
                  <a:srgbClr val="0000FF"/>
                </a:solidFill>
                <a:latin typeface="Times New Roman" panose="02020603050405020304" pitchFamily="18" charset="0"/>
              </a:rPr>
              <a:t>key events</a:t>
            </a:r>
            <a:r>
              <a:rPr lang="en-US" altLang="en-US" sz="2400" smtClean="0">
                <a:solidFill>
                  <a:srgbClr val="000000"/>
                </a:solidFill>
                <a:latin typeface="Times New Roman" panose="02020603050405020304" pitchFamily="18" charset="0"/>
              </a:rPr>
              <a:t> and others. </a:t>
            </a:r>
          </a:p>
          <a:p>
            <a:pPr lvl="1" eaLnBrk="1" hangingPunct="1">
              <a:lnSpc>
                <a:spcPct val="90000"/>
              </a:lnSpc>
            </a:pPr>
            <a:r>
              <a:rPr lang="en-US" altLang="en-US" sz="2400" smtClean="0">
                <a:solidFill>
                  <a:srgbClr val="000000"/>
                </a:solidFill>
                <a:latin typeface="Times New Roman" panose="02020603050405020304" pitchFamily="18" charset="0"/>
              </a:rPr>
              <a:t>When an event occurs, the event is </a:t>
            </a:r>
            <a:r>
              <a:rPr lang="en-US" altLang="en-US" sz="2400" smtClean="0">
                <a:solidFill>
                  <a:srgbClr val="0000FF"/>
                </a:solidFill>
                <a:latin typeface="Times New Roman" panose="02020603050405020304" pitchFamily="18" charset="0"/>
              </a:rPr>
              <a:t>dispatched</a:t>
            </a:r>
            <a:r>
              <a:rPr lang="en-US" altLang="en-US" sz="2400" smtClean="0">
                <a:solidFill>
                  <a:srgbClr val="000000"/>
                </a:solidFill>
                <a:latin typeface="Times New Roman" panose="02020603050405020304" pitchFamily="18" charset="0"/>
              </a:rPr>
              <a:t> only to the event listeners of the appropriate type. </a:t>
            </a:r>
          </a:p>
          <a:p>
            <a:pPr lvl="1" eaLnBrk="1" hangingPunct="1">
              <a:lnSpc>
                <a:spcPct val="90000"/>
              </a:lnSpc>
            </a:pPr>
            <a:r>
              <a:rPr lang="en-US" altLang="en-US" sz="2400" smtClean="0">
                <a:solidFill>
                  <a:srgbClr val="000000"/>
                </a:solidFill>
                <a:latin typeface="Times New Roman" panose="02020603050405020304" pitchFamily="18" charset="0"/>
              </a:rPr>
              <a:t>Dispatching is simply the process by which the GUI component calls an event-handling method on each of its listeners that are registered for the event type that occurred.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jhtp_12_GUI1_Page_0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12.8  </a:t>
            </a:r>
            <a:r>
              <a:rPr lang="en-US" dirty="0" smtClean="0">
                <a:solidFill>
                  <a:srgbClr val="3380E6"/>
                </a:solidFill>
                <a:latin typeface="Arial"/>
              </a:rPr>
              <a:t>How Event Handling Works (cont.)</a:t>
            </a:r>
          </a:p>
        </p:txBody>
      </p:sp>
      <p:sp>
        <p:nvSpPr>
          <p:cNvPr id="92163" name="Text Placeholder 2"/>
          <p:cNvSpPr>
            <a:spLocks noGrp="1"/>
          </p:cNvSpPr>
          <p:nvPr>
            <p:ph type="body" idx="1"/>
          </p:nvPr>
        </p:nvSpPr>
        <p:spPr/>
        <p:txBody>
          <a:bodyPr/>
          <a:lstStyle/>
          <a:p>
            <a:pPr eaLnBrk="1" hangingPunct="1">
              <a:lnSpc>
                <a:spcPct val="80000"/>
              </a:lnSpc>
            </a:pPr>
            <a:r>
              <a:rPr lang="en-US" altLang="en-US" sz="2400" smtClean="0">
                <a:solidFill>
                  <a:srgbClr val="000000"/>
                </a:solidFill>
                <a:latin typeface="Times New Roman" panose="02020603050405020304" pitchFamily="18" charset="0"/>
              </a:rPr>
              <a:t>Each </a:t>
            </a:r>
            <a:r>
              <a:rPr lang="en-US" altLang="en-US" sz="2400" i="1" smtClean="0">
                <a:solidFill>
                  <a:srgbClr val="000000"/>
                </a:solidFill>
                <a:latin typeface="Times New Roman" panose="02020603050405020304" pitchFamily="18" charset="0"/>
              </a:rPr>
              <a:t>event type </a:t>
            </a:r>
            <a:r>
              <a:rPr lang="en-US" altLang="en-US" sz="2400" smtClean="0">
                <a:solidFill>
                  <a:srgbClr val="000000"/>
                </a:solidFill>
                <a:latin typeface="Times New Roman" panose="02020603050405020304" pitchFamily="18" charset="0"/>
              </a:rPr>
              <a:t>has one or more corresponding event-listener interfaces. </a:t>
            </a:r>
          </a:p>
          <a:p>
            <a:pPr lvl="1" eaLnBrk="1" hangingPunct="1">
              <a:lnSpc>
                <a:spcPct val="80000"/>
              </a:lnSpc>
            </a:pPr>
            <a:r>
              <a:rPr lang="en-US" altLang="en-US" sz="2400" smtClean="0">
                <a:solidFill>
                  <a:srgbClr val="000000"/>
                </a:solidFill>
                <a:latin typeface="Lucida Console" panose="020B0609040504020204" pitchFamily="49" charset="0"/>
              </a:rPr>
              <a:t>ActionEvent</a:t>
            </a:r>
            <a:r>
              <a:rPr lang="en-US" altLang="en-US" sz="2400" smtClean="0">
                <a:solidFill>
                  <a:srgbClr val="000000"/>
                </a:solidFill>
                <a:latin typeface="Times New Roman" panose="02020603050405020304" pitchFamily="18" charset="0"/>
              </a:rPr>
              <a:t>s are handled by </a:t>
            </a:r>
            <a:r>
              <a:rPr lang="en-US" altLang="en-US" sz="2400" smtClean="0">
                <a:solidFill>
                  <a:srgbClr val="000000"/>
                </a:solidFill>
                <a:latin typeface="Lucida Console" panose="020B0609040504020204" pitchFamily="49" charset="0"/>
              </a:rPr>
              <a:t>ActionListener</a:t>
            </a:r>
            <a:r>
              <a:rPr lang="en-US" altLang="en-US" sz="2400" smtClean="0">
                <a:solidFill>
                  <a:srgbClr val="000000"/>
                </a:solidFill>
                <a:latin typeface="Times New Roman" panose="02020603050405020304" pitchFamily="18" charset="0"/>
              </a:rPr>
              <a:t>s</a:t>
            </a:r>
          </a:p>
          <a:p>
            <a:pPr lvl="1" eaLnBrk="1" hangingPunct="1">
              <a:lnSpc>
                <a:spcPct val="80000"/>
              </a:lnSpc>
            </a:pPr>
            <a:r>
              <a:rPr lang="en-US" altLang="en-US" sz="2400" smtClean="0">
                <a:solidFill>
                  <a:srgbClr val="0000FF"/>
                </a:solidFill>
                <a:latin typeface="LucidaSansTypewriter" pitchFamily="49" charset="0"/>
              </a:rPr>
              <a:t>MouseEvent</a:t>
            </a:r>
            <a:r>
              <a:rPr lang="en-US" altLang="en-US" sz="2400" smtClean="0">
                <a:solidFill>
                  <a:srgbClr val="0000FF"/>
                </a:solidFill>
                <a:latin typeface="Times New Roman" panose="02020603050405020304" pitchFamily="18" charset="0"/>
              </a:rPr>
              <a:t>s</a:t>
            </a:r>
            <a:r>
              <a:rPr lang="en-US" altLang="en-US" sz="2400" smtClean="0">
                <a:solidFill>
                  <a:srgbClr val="000000"/>
                </a:solidFill>
                <a:latin typeface="Times New Roman" panose="02020603050405020304" pitchFamily="18" charset="0"/>
              </a:rPr>
              <a:t> are handled by </a:t>
            </a:r>
            <a:r>
              <a:rPr lang="en-US" altLang="en-US" sz="2400" smtClean="0">
                <a:solidFill>
                  <a:srgbClr val="0000FF"/>
                </a:solidFill>
                <a:latin typeface="LucidaSansTypewriter" pitchFamily="49" charset="0"/>
              </a:rPr>
              <a:t>MouseListener</a:t>
            </a:r>
            <a:r>
              <a:rPr lang="en-US" altLang="en-US" sz="2400" smtClean="0">
                <a:solidFill>
                  <a:srgbClr val="0000FF"/>
                </a:solidFill>
                <a:latin typeface="Times New Roman" panose="02020603050405020304" pitchFamily="18" charset="0"/>
              </a:rPr>
              <a:t>s</a:t>
            </a:r>
            <a:r>
              <a:rPr lang="en-US" altLang="en-US" sz="2400" smtClean="0">
                <a:solidFill>
                  <a:srgbClr val="000000"/>
                </a:solidFill>
                <a:latin typeface="Times New Roman" panose="02020603050405020304" pitchFamily="18" charset="0"/>
              </a:rPr>
              <a:t> and </a:t>
            </a:r>
            <a:r>
              <a:rPr lang="en-US" altLang="en-US" sz="2400" smtClean="0">
                <a:solidFill>
                  <a:srgbClr val="0000FF"/>
                </a:solidFill>
                <a:latin typeface="LucidaSansTypewriter" pitchFamily="49" charset="0"/>
              </a:rPr>
              <a:t>MouseMotionListener</a:t>
            </a:r>
            <a:r>
              <a:rPr lang="en-US" altLang="en-US" sz="2400" smtClean="0">
                <a:solidFill>
                  <a:srgbClr val="0000FF"/>
                </a:solidFill>
                <a:latin typeface="Times New Roman" panose="02020603050405020304" pitchFamily="18" charset="0"/>
              </a:rPr>
              <a:t>s</a:t>
            </a:r>
          </a:p>
          <a:p>
            <a:pPr lvl="1" eaLnBrk="1" hangingPunct="1">
              <a:lnSpc>
                <a:spcPct val="80000"/>
              </a:lnSpc>
            </a:pPr>
            <a:r>
              <a:rPr lang="en-US" altLang="en-US" sz="2400" smtClean="0">
                <a:solidFill>
                  <a:srgbClr val="0000FF"/>
                </a:solidFill>
                <a:latin typeface="LucidaSansTypewriter" pitchFamily="49" charset="0"/>
              </a:rPr>
              <a:t>KeyEvent</a:t>
            </a:r>
            <a:r>
              <a:rPr lang="en-US" altLang="en-US" sz="2400" smtClean="0">
                <a:solidFill>
                  <a:srgbClr val="0000FF"/>
                </a:solidFill>
                <a:latin typeface="Times New Roman" panose="02020603050405020304" pitchFamily="18" charset="0"/>
              </a:rPr>
              <a:t>s</a:t>
            </a:r>
            <a:r>
              <a:rPr lang="en-US" altLang="en-US" sz="2400" smtClean="0">
                <a:solidFill>
                  <a:srgbClr val="000000"/>
                </a:solidFill>
                <a:latin typeface="Times New Roman" panose="02020603050405020304" pitchFamily="18" charset="0"/>
              </a:rPr>
              <a:t> are handled by </a:t>
            </a:r>
            <a:r>
              <a:rPr lang="en-US" altLang="en-US" sz="2400" smtClean="0">
                <a:solidFill>
                  <a:srgbClr val="0000FF"/>
                </a:solidFill>
                <a:latin typeface="LucidaSansTypewriter" pitchFamily="49" charset="0"/>
              </a:rPr>
              <a:t>KeyListener</a:t>
            </a:r>
            <a:r>
              <a:rPr lang="en-US" altLang="en-US" sz="2400" smtClean="0">
                <a:solidFill>
                  <a:srgbClr val="0000FF"/>
                </a:solidFill>
                <a:latin typeface="Times New Roman" panose="02020603050405020304" pitchFamily="18" charset="0"/>
              </a:rPr>
              <a:t>s</a:t>
            </a:r>
          </a:p>
          <a:p>
            <a:pPr eaLnBrk="1" hangingPunct="1">
              <a:lnSpc>
                <a:spcPct val="80000"/>
              </a:lnSpc>
            </a:pPr>
            <a:r>
              <a:rPr lang="en-US" altLang="en-US" sz="2400" smtClean="0">
                <a:solidFill>
                  <a:srgbClr val="000000"/>
                </a:solidFill>
                <a:latin typeface="Times New Roman" panose="02020603050405020304" pitchFamily="18" charset="0"/>
              </a:rPr>
              <a:t>When an event occurs, the GUI component receives (from the JVM) a unique </a:t>
            </a:r>
            <a:r>
              <a:rPr lang="en-US" altLang="en-US" sz="2400" smtClean="0">
                <a:solidFill>
                  <a:srgbClr val="0000FF"/>
                </a:solidFill>
                <a:latin typeface="Times New Roman" panose="02020603050405020304" pitchFamily="18" charset="0"/>
              </a:rPr>
              <a:t>event ID</a:t>
            </a:r>
            <a:r>
              <a:rPr lang="en-US" altLang="en-US" sz="2400" smtClean="0">
                <a:solidFill>
                  <a:srgbClr val="000000"/>
                </a:solidFill>
                <a:latin typeface="Times New Roman" panose="02020603050405020304" pitchFamily="18" charset="0"/>
              </a:rPr>
              <a:t> specifying the event type. </a:t>
            </a:r>
          </a:p>
          <a:p>
            <a:pPr lvl="1" eaLnBrk="1" hangingPunct="1">
              <a:lnSpc>
                <a:spcPct val="80000"/>
              </a:lnSpc>
            </a:pPr>
            <a:r>
              <a:rPr lang="en-US" altLang="en-US" sz="2400" smtClean="0">
                <a:solidFill>
                  <a:srgbClr val="000000"/>
                </a:solidFill>
                <a:latin typeface="Times New Roman" panose="02020603050405020304" pitchFamily="18" charset="0"/>
              </a:rPr>
              <a:t>The component uses the event ID to decide the listener type to which the event should be dispatched and to decide which method to call on each listener object.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12.8  </a:t>
            </a:r>
            <a:r>
              <a:rPr lang="en-US" dirty="0" smtClean="0">
                <a:solidFill>
                  <a:srgbClr val="3380E6"/>
                </a:solidFill>
                <a:latin typeface="Arial"/>
              </a:rPr>
              <a:t>How Event Handling Works (cont.)</a:t>
            </a:r>
          </a:p>
        </p:txBody>
      </p:sp>
      <p:sp>
        <p:nvSpPr>
          <p:cNvPr id="93187"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For an </a:t>
            </a:r>
            <a:r>
              <a:rPr lang="en-US" altLang="en-US" sz="2500" smtClean="0">
                <a:solidFill>
                  <a:srgbClr val="000000"/>
                </a:solidFill>
                <a:latin typeface="Lucida Console" panose="020B0609040504020204" pitchFamily="49" charset="0"/>
              </a:rPr>
              <a:t>ActionEvent</a:t>
            </a:r>
            <a:r>
              <a:rPr lang="en-US" altLang="en-US" sz="2500" smtClean="0">
                <a:solidFill>
                  <a:srgbClr val="000000"/>
                </a:solidFill>
                <a:latin typeface="Times New Roman" panose="02020603050405020304" pitchFamily="18" charset="0"/>
              </a:rPr>
              <a:t>, the event is dispatched to every registered </a:t>
            </a:r>
            <a:r>
              <a:rPr lang="en-US" altLang="en-US" sz="2500" smtClean="0">
                <a:solidFill>
                  <a:srgbClr val="000000"/>
                </a:solidFill>
                <a:latin typeface="Lucida Console" panose="020B0609040504020204" pitchFamily="49" charset="0"/>
              </a:rPr>
              <a:t>ActionListener</a:t>
            </a:r>
            <a:r>
              <a:rPr lang="en-US" altLang="en-US" sz="2500" smtClean="0">
                <a:solidFill>
                  <a:srgbClr val="000000"/>
                </a:solidFill>
                <a:latin typeface="Times New Roman" panose="02020603050405020304" pitchFamily="18" charset="0"/>
              </a:rPr>
              <a:t>’s </a:t>
            </a:r>
            <a:r>
              <a:rPr lang="en-US" altLang="en-US" sz="2500" smtClean="0">
                <a:solidFill>
                  <a:srgbClr val="000000"/>
                </a:solidFill>
                <a:latin typeface="Lucida Console" panose="020B0609040504020204" pitchFamily="49" charset="0"/>
              </a:rPr>
              <a:t>actionPerformed</a:t>
            </a:r>
            <a:r>
              <a:rPr lang="en-US" altLang="en-US" sz="2500" smtClean="0">
                <a:solidFill>
                  <a:srgbClr val="000000"/>
                </a:solidFill>
                <a:latin typeface="Times New Roman" panose="02020603050405020304" pitchFamily="18" charset="0"/>
              </a:rPr>
              <a:t> method. </a:t>
            </a:r>
          </a:p>
          <a:p>
            <a:pPr eaLnBrk="1" hangingPunct="1"/>
            <a:r>
              <a:rPr lang="en-US" altLang="en-US" sz="2500" smtClean="0">
                <a:solidFill>
                  <a:srgbClr val="000000"/>
                </a:solidFill>
                <a:latin typeface="Times New Roman" panose="02020603050405020304" pitchFamily="18" charset="0"/>
              </a:rPr>
              <a:t>For a </a:t>
            </a:r>
            <a:r>
              <a:rPr lang="en-US" altLang="en-US" sz="2500" smtClean="0">
                <a:solidFill>
                  <a:srgbClr val="000000"/>
                </a:solidFill>
                <a:latin typeface="Lucida Console" panose="020B0609040504020204" pitchFamily="49" charset="0"/>
              </a:rPr>
              <a:t>Mouse-Event</a:t>
            </a:r>
            <a:r>
              <a:rPr lang="en-US" altLang="en-US" sz="2500" smtClean="0">
                <a:solidFill>
                  <a:srgbClr val="000000"/>
                </a:solidFill>
                <a:latin typeface="Times New Roman" panose="02020603050405020304" pitchFamily="18" charset="0"/>
              </a:rPr>
              <a:t>, the event is dispatched to every registered </a:t>
            </a:r>
            <a:r>
              <a:rPr lang="en-US" altLang="en-US" sz="2500" smtClean="0">
                <a:solidFill>
                  <a:srgbClr val="000000"/>
                </a:solidFill>
                <a:latin typeface="Lucida Console" panose="020B0609040504020204" pitchFamily="49" charset="0"/>
              </a:rPr>
              <a:t>MouseListener</a:t>
            </a:r>
            <a:r>
              <a:rPr lang="en-US" altLang="en-US" sz="2500" smtClean="0">
                <a:solidFill>
                  <a:srgbClr val="000000"/>
                </a:solidFill>
                <a:latin typeface="Times New Roman" panose="02020603050405020304" pitchFamily="18" charset="0"/>
              </a:rPr>
              <a:t> or </a:t>
            </a:r>
            <a:r>
              <a:rPr lang="en-US" altLang="en-US" sz="2500" smtClean="0">
                <a:solidFill>
                  <a:srgbClr val="000000"/>
                </a:solidFill>
                <a:latin typeface="Lucida Console" panose="020B0609040504020204" pitchFamily="49" charset="0"/>
              </a:rPr>
              <a:t>MouseMotionListener</a:t>
            </a:r>
            <a:r>
              <a:rPr lang="en-US" altLang="en-US" sz="2500" smtClean="0">
                <a:solidFill>
                  <a:srgbClr val="000000"/>
                </a:solidFill>
                <a:latin typeface="Times New Roman" panose="02020603050405020304" pitchFamily="18" charset="0"/>
              </a:rPr>
              <a:t>, depending on the mouse event that occurs. </a:t>
            </a:r>
          </a:p>
          <a:p>
            <a:pPr lvl="1" eaLnBrk="1" hangingPunct="1"/>
            <a:r>
              <a:rPr lang="en-US" altLang="en-US" sz="2100" smtClean="0">
                <a:solidFill>
                  <a:srgbClr val="000000"/>
                </a:solidFill>
                <a:latin typeface="Times New Roman" panose="02020603050405020304" pitchFamily="18" charset="0"/>
              </a:rPr>
              <a:t>The </a:t>
            </a:r>
            <a:r>
              <a:rPr lang="en-US" altLang="en-US" sz="2100" smtClean="0">
                <a:solidFill>
                  <a:srgbClr val="000000"/>
                </a:solidFill>
                <a:latin typeface="Lucida Console" panose="020B0609040504020204" pitchFamily="49" charset="0"/>
              </a:rPr>
              <a:t>MouseEvent</a:t>
            </a:r>
            <a:r>
              <a:rPr lang="en-US" altLang="en-US" sz="2100" smtClean="0">
                <a:solidFill>
                  <a:srgbClr val="000000"/>
                </a:solidFill>
                <a:latin typeface="Times New Roman" panose="02020603050405020304" pitchFamily="18" charset="0"/>
              </a:rPr>
              <a:t>’s event ID determines which of the several mouse event-handling methods are called.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12.9  </a:t>
            </a:r>
            <a:r>
              <a:rPr lang="en-US" dirty="0" err="1" smtClean="0">
                <a:solidFill>
                  <a:srgbClr val="3380E6"/>
                </a:solidFill>
                <a:latin typeface="Lucida Console"/>
              </a:rPr>
              <a:t>JButton</a:t>
            </a:r>
            <a:r>
              <a:rPr lang="en-US" dirty="0" smtClean="0">
                <a:solidFill>
                  <a:srgbClr val="3380E6"/>
                </a:solidFill>
                <a:latin typeface="Arial"/>
              </a:rPr>
              <a:t> </a:t>
            </a:r>
          </a:p>
        </p:txBody>
      </p:sp>
      <p:sp>
        <p:nvSpPr>
          <p:cNvPr id="95235" name="Text Placeholder 2"/>
          <p:cNvSpPr>
            <a:spLocks noGrp="1"/>
          </p:cNvSpPr>
          <p:nvPr>
            <p:ph type="body" idx="1"/>
          </p:nvPr>
        </p:nvSpPr>
        <p:spPr/>
        <p:txBody>
          <a:bodyPr/>
          <a:lstStyle/>
          <a:p>
            <a:pPr eaLnBrk="1" hangingPunct="1">
              <a:lnSpc>
                <a:spcPct val="80000"/>
              </a:lnSpc>
            </a:pPr>
            <a:r>
              <a:rPr lang="en-US" altLang="en-US" sz="2800" smtClean="0">
                <a:solidFill>
                  <a:srgbClr val="000000"/>
                </a:solidFill>
                <a:latin typeface="Times New Roman" panose="02020603050405020304" pitchFamily="18" charset="0"/>
              </a:rPr>
              <a:t>A</a:t>
            </a:r>
            <a:r>
              <a:rPr lang="en-US" altLang="en-US" sz="2800" i="1" smtClean="0">
                <a:solidFill>
                  <a:srgbClr val="000000"/>
                </a:solidFill>
                <a:latin typeface="Times New Roman" panose="02020603050405020304" pitchFamily="18" charset="0"/>
              </a:rPr>
              <a:t> </a:t>
            </a:r>
            <a:r>
              <a:rPr lang="en-US" altLang="en-US" sz="2800" smtClean="0">
                <a:solidFill>
                  <a:srgbClr val="0000FF"/>
                </a:solidFill>
                <a:latin typeface="Times New Roman" panose="02020603050405020304" pitchFamily="18" charset="0"/>
              </a:rPr>
              <a:t>button</a:t>
            </a:r>
            <a:r>
              <a:rPr lang="en-US" altLang="en-US" sz="2800" smtClean="0">
                <a:solidFill>
                  <a:srgbClr val="000000"/>
                </a:solidFill>
                <a:latin typeface="Times New Roman" panose="02020603050405020304" pitchFamily="18" charset="0"/>
              </a:rPr>
              <a:t> is a component the user clicks to trigger a specific action. </a:t>
            </a:r>
          </a:p>
          <a:p>
            <a:pPr eaLnBrk="1" hangingPunct="1">
              <a:lnSpc>
                <a:spcPct val="80000"/>
              </a:lnSpc>
            </a:pPr>
            <a:r>
              <a:rPr lang="en-US" altLang="en-US" sz="2800" smtClean="0">
                <a:solidFill>
                  <a:srgbClr val="000000"/>
                </a:solidFill>
                <a:latin typeface="Times New Roman" panose="02020603050405020304" pitchFamily="18" charset="0"/>
              </a:rPr>
              <a:t>Several types of buttons</a:t>
            </a:r>
          </a:p>
          <a:p>
            <a:pPr lvl="1" eaLnBrk="1" hangingPunct="1">
              <a:lnSpc>
                <a:spcPct val="80000"/>
              </a:lnSpc>
            </a:pPr>
            <a:r>
              <a:rPr lang="en-US" altLang="en-US" sz="2400" smtClean="0">
                <a:solidFill>
                  <a:srgbClr val="0000FF"/>
                </a:solidFill>
                <a:latin typeface="Times New Roman" panose="02020603050405020304" pitchFamily="18" charset="0"/>
              </a:rPr>
              <a:t>command buttons</a:t>
            </a:r>
          </a:p>
          <a:p>
            <a:pPr lvl="1" eaLnBrk="1" hangingPunct="1">
              <a:lnSpc>
                <a:spcPct val="80000"/>
              </a:lnSpc>
            </a:pPr>
            <a:r>
              <a:rPr lang="en-US" altLang="en-US" sz="2400" smtClean="0">
                <a:solidFill>
                  <a:srgbClr val="0000FF"/>
                </a:solidFill>
                <a:latin typeface="Times New Roman" panose="02020603050405020304" pitchFamily="18" charset="0"/>
              </a:rPr>
              <a:t>checkboxes</a:t>
            </a:r>
          </a:p>
          <a:p>
            <a:pPr lvl="1" eaLnBrk="1" hangingPunct="1">
              <a:lnSpc>
                <a:spcPct val="80000"/>
              </a:lnSpc>
            </a:pPr>
            <a:r>
              <a:rPr lang="en-US" altLang="en-US" sz="2400" smtClean="0">
                <a:solidFill>
                  <a:srgbClr val="0000FF"/>
                </a:solidFill>
                <a:latin typeface="Times New Roman" panose="02020603050405020304" pitchFamily="18" charset="0"/>
              </a:rPr>
              <a:t>toggle buttons</a:t>
            </a:r>
          </a:p>
          <a:p>
            <a:pPr lvl="1" eaLnBrk="1" hangingPunct="1">
              <a:lnSpc>
                <a:spcPct val="80000"/>
              </a:lnSpc>
            </a:pPr>
            <a:r>
              <a:rPr lang="en-US" altLang="en-US" sz="2400" smtClean="0">
                <a:solidFill>
                  <a:srgbClr val="0000FF"/>
                </a:solidFill>
                <a:latin typeface="Times New Roman" panose="02020603050405020304" pitchFamily="18" charset="0"/>
              </a:rPr>
              <a:t>radio buttons</a:t>
            </a:r>
          </a:p>
          <a:p>
            <a:pPr eaLnBrk="1" hangingPunct="1">
              <a:lnSpc>
                <a:spcPct val="80000"/>
              </a:lnSpc>
            </a:pPr>
            <a:r>
              <a:rPr lang="en-US" altLang="en-US" sz="2800" smtClean="0">
                <a:solidFill>
                  <a:srgbClr val="000000"/>
                </a:solidFill>
                <a:latin typeface="Times New Roman" panose="02020603050405020304" pitchFamily="18" charset="0"/>
              </a:rPr>
              <a:t>Button types are subclasses of </a:t>
            </a:r>
            <a:r>
              <a:rPr lang="en-US" altLang="en-US" sz="2800" smtClean="0">
                <a:solidFill>
                  <a:srgbClr val="0000FF"/>
                </a:solidFill>
                <a:latin typeface="LucidaSansTypewriter" pitchFamily="49" charset="0"/>
              </a:rPr>
              <a:t>AbstractButton</a:t>
            </a:r>
            <a:r>
              <a:rPr lang="en-US" altLang="en-US" sz="2800" smtClean="0">
                <a:solidFill>
                  <a:srgbClr val="000000"/>
                </a:solidFill>
                <a:latin typeface="Times New Roman" panose="02020603050405020304" pitchFamily="18" charset="0"/>
              </a:rPr>
              <a:t> (package </a:t>
            </a:r>
            <a:r>
              <a:rPr lang="en-US" altLang="en-US" sz="2800" smtClean="0">
                <a:solidFill>
                  <a:srgbClr val="000000"/>
                </a:solidFill>
                <a:latin typeface="Lucida Console" panose="020B0609040504020204" pitchFamily="49" charset="0"/>
              </a:rPr>
              <a:t>javax.swing</a:t>
            </a:r>
            <a:r>
              <a:rPr lang="en-US" altLang="en-US" sz="2800" smtClean="0">
                <a:solidFill>
                  <a:srgbClr val="000000"/>
                </a:solidFill>
                <a:latin typeface="Times New Roman" panose="02020603050405020304" pitchFamily="18" charset="0"/>
              </a:rPr>
              <a:t>), which declares the common features of Swing buttons.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jhtp_12_GUI1_Page_0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12.9  </a:t>
            </a:r>
            <a:r>
              <a:rPr lang="en-US" dirty="0" err="1" smtClean="0">
                <a:solidFill>
                  <a:srgbClr val="3380E6"/>
                </a:solidFill>
                <a:latin typeface="Lucida Console"/>
              </a:rPr>
              <a:t>JButton</a:t>
            </a:r>
            <a:r>
              <a:rPr lang="en-US" dirty="0" smtClean="0">
                <a:solidFill>
                  <a:srgbClr val="3380E6"/>
                </a:solidFill>
                <a:latin typeface="Arial"/>
              </a:rPr>
              <a:t> (cont.)</a:t>
            </a:r>
          </a:p>
        </p:txBody>
      </p:sp>
      <p:sp>
        <p:nvSpPr>
          <p:cNvPr id="9728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a:t>
            </a:r>
            <a:r>
              <a:rPr lang="en-US" altLang="en-US" i="1" smtClean="0">
                <a:solidFill>
                  <a:srgbClr val="000000"/>
                </a:solidFill>
                <a:latin typeface="Times New Roman" panose="02020603050405020304" pitchFamily="18" charset="0"/>
              </a:rPr>
              <a:t>command button </a:t>
            </a:r>
            <a:r>
              <a:rPr lang="en-US" altLang="en-US" smtClean="0">
                <a:solidFill>
                  <a:srgbClr val="000000"/>
                </a:solidFill>
                <a:latin typeface="Times New Roman" panose="02020603050405020304" pitchFamily="18" charset="0"/>
              </a:rPr>
              <a:t>generates an </a:t>
            </a:r>
            <a:r>
              <a:rPr lang="en-US" altLang="en-US" smtClean="0">
                <a:solidFill>
                  <a:srgbClr val="000000"/>
                </a:solidFill>
                <a:latin typeface="Lucida Console" panose="020B0609040504020204" pitchFamily="49" charset="0"/>
              </a:rPr>
              <a:t>ActionEvent</a:t>
            </a:r>
            <a:r>
              <a:rPr lang="en-US" altLang="en-US" smtClean="0">
                <a:solidFill>
                  <a:srgbClr val="000000"/>
                </a:solidFill>
                <a:latin typeface="Times New Roman" panose="02020603050405020304" pitchFamily="18" charset="0"/>
              </a:rPr>
              <a:t> when the user clicks it. </a:t>
            </a:r>
          </a:p>
          <a:p>
            <a:pPr eaLnBrk="1" hangingPunct="1"/>
            <a:r>
              <a:rPr lang="en-US" altLang="en-US" smtClean="0">
                <a:solidFill>
                  <a:srgbClr val="000000"/>
                </a:solidFill>
                <a:latin typeface="Times New Roman" panose="02020603050405020304" pitchFamily="18" charset="0"/>
              </a:rPr>
              <a:t>Command buttons are created with class </a:t>
            </a:r>
            <a:r>
              <a:rPr lang="en-US" altLang="en-US" smtClean="0">
                <a:solidFill>
                  <a:srgbClr val="0000FF"/>
                </a:solidFill>
                <a:latin typeface="LucidaSansTypewriter" pitchFamily="49" charset="0"/>
              </a:rPr>
              <a:t>JButton</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The text on the face of a </a:t>
            </a:r>
            <a:r>
              <a:rPr lang="en-US" altLang="en-US" smtClean="0">
                <a:solidFill>
                  <a:srgbClr val="000000"/>
                </a:solidFill>
                <a:latin typeface="Lucida Console" panose="020B0609040504020204" pitchFamily="49" charset="0"/>
              </a:rPr>
              <a:t>JButton</a:t>
            </a:r>
            <a:r>
              <a:rPr lang="en-US" altLang="en-US" smtClean="0">
                <a:solidFill>
                  <a:srgbClr val="000000"/>
                </a:solidFill>
                <a:latin typeface="Times New Roman" panose="02020603050405020304" pitchFamily="18" charset="0"/>
              </a:rPr>
              <a:t> is called a </a:t>
            </a:r>
            <a:r>
              <a:rPr lang="en-US" altLang="en-US" smtClean="0">
                <a:solidFill>
                  <a:srgbClr val="0000FF"/>
                </a:solidFill>
                <a:latin typeface="Times New Roman" panose="02020603050405020304" pitchFamily="18" charset="0"/>
              </a:rPr>
              <a:t>button label</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jhtp_12_GUI1_Page_04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jhtp_12_GUI1_Page_04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jhtp_12_GUI1_Page_0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jhtp_12_GUI1_Page_0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49288"/>
            <a:ext cx="9144000"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12.10  </a:t>
            </a:r>
            <a:r>
              <a:rPr lang="en-US" dirty="0" smtClean="0">
                <a:solidFill>
                  <a:srgbClr val="3380E6"/>
                </a:solidFill>
                <a:latin typeface="Arial"/>
              </a:rPr>
              <a:t>Buttons That Maintain State</a:t>
            </a:r>
          </a:p>
        </p:txBody>
      </p:sp>
      <p:sp>
        <p:nvSpPr>
          <p:cNvPr id="110595"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Three types of </a:t>
            </a:r>
            <a:r>
              <a:rPr lang="en-US" altLang="en-US" smtClean="0">
                <a:solidFill>
                  <a:srgbClr val="0000FF"/>
                </a:solidFill>
                <a:latin typeface="Times New Roman" panose="02020603050405020304" pitchFamily="18" charset="0"/>
              </a:rPr>
              <a:t>state buttons</a:t>
            </a:r>
            <a:r>
              <a:rPr lang="en-US" altLang="en-US" smtClean="0">
                <a:solidFill>
                  <a:srgbClr val="000000"/>
                </a:solidFill>
                <a:latin typeface="Times New Roman" panose="02020603050405020304" pitchFamily="18" charset="0"/>
              </a:rPr>
              <a:t>—</a:t>
            </a:r>
            <a:r>
              <a:rPr lang="en-US" altLang="en-US" smtClean="0">
                <a:solidFill>
                  <a:srgbClr val="0000FF"/>
                </a:solidFill>
                <a:latin typeface="LucidaSansTypewriter" pitchFamily="49" charset="0"/>
              </a:rPr>
              <a:t>JToggleButton</a:t>
            </a:r>
            <a:r>
              <a:rPr lang="en-US" altLang="en-US" smtClean="0">
                <a:solidFill>
                  <a:srgbClr val="000000"/>
                </a:solidFill>
                <a:latin typeface="Times New Roman" panose="02020603050405020304" pitchFamily="18" charset="0"/>
              </a:rPr>
              <a:t>, </a:t>
            </a:r>
            <a:r>
              <a:rPr lang="en-US" altLang="en-US" smtClean="0">
                <a:solidFill>
                  <a:srgbClr val="0000FF"/>
                </a:solidFill>
                <a:latin typeface="LucidaSansTypewriter" pitchFamily="49" charset="0"/>
              </a:rPr>
              <a:t>JCheckBox</a:t>
            </a:r>
            <a:r>
              <a:rPr lang="en-US" altLang="en-US" smtClean="0">
                <a:solidFill>
                  <a:srgbClr val="000000"/>
                </a:solidFill>
                <a:latin typeface="Times New Roman" panose="02020603050405020304" pitchFamily="18" charset="0"/>
              </a:rPr>
              <a:t> and </a:t>
            </a:r>
            <a:r>
              <a:rPr lang="en-US" altLang="en-US" smtClean="0">
                <a:solidFill>
                  <a:srgbClr val="0000FF"/>
                </a:solidFill>
                <a:latin typeface="LucidaSansTypewriter" pitchFamily="49" charset="0"/>
              </a:rPr>
              <a:t>JRadioButton</a:t>
            </a:r>
            <a:r>
              <a:rPr lang="en-US" altLang="en-US" smtClean="0">
                <a:solidFill>
                  <a:srgbClr val="000000"/>
                </a:solidFill>
                <a:latin typeface="Times New Roman" panose="02020603050405020304" pitchFamily="18" charset="0"/>
              </a:rPr>
              <a:t>—that have on/off or true/false values. </a:t>
            </a:r>
          </a:p>
          <a:p>
            <a:pPr eaLnBrk="1" hangingPunct="1">
              <a:lnSpc>
                <a:spcPct val="90000"/>
              </a:lnSpc>
            </a:pPr>
            <a:r>
              <a:rPr lang="en-US" altLang="en-US" smtClean="0">
                <a:solidFill>
                  <a:srgbClr val="000000"/>
                </a:solidFill>
                <a:latin typeface="Times New Roman" panose="02020603050405020304" pitchFamily="18" charset="0"/>
              </a:rPr>
              <a:t>Classes </a:t>
            </a:r>
            <a:r>
              <a:rPr lang="en-US" altLang="en-US" smtClean="0">
                <a:solidFill>
                  <a:srgbClr val="000000"/>
                </a:solidFill>
                <a:latin typeface="Lucida Console" panose="020B0609040504020204" pitchFamily="49" charset="0"/>
              </a:rPr>
              <a:t>JCheckBox</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JRadioButton</a:t>
            </a:r>
            <a:r>
              <a:rPr lang="en-US" altLang="en-US" smtClean="0">
                <a:solidFill>
                  <a:srgbClr val="000000"/>
                </a:solidFill>
                <a:latin typeface="Times New Roman" panose="02020603050405020304" pitchFamily="18" charset="0"/>
              </a:rPr>
              <a:t> are subclasses of </a:t>
            </a:r>
            <a:r>
              <a:rPr lang="en-US" altLang="en-US" smtClean="0">
                <a:solidFill>
                  <a:srgbClr val="000000"/>
                </a:solidFill>
                <a:latin typeface="Lucida Console" panose="020B0609040504020204" pitchFamily="49" charset="0"/>
              </a:rPr>
              <a:t>JToggleButton</a:t>
            </a:r>
            <a:r>
              <a:rPr lang="en-US" altLang="en-US" smtClean="0">
                <a:solidFill>
                  <a:srgbClr val="000000"/>
                </a:solidFill>
                <a:latin typeface="Times New Roman" panose="02020603050405020304" pitchFamily="18" charset="0"/>
              </a:rPr>
              <a:t>. </a:t>
            </a:r>
          </a:p>
          <a:p>
            <a:pPr eaLnBrk="1" hangingPunct="1">
              <a:lnSpc>
                <a:spcPct val="90000"/>
              </a:lnSpc>
            </a:pPr>
            <a:r>
              <a:rPr lang="en-US" altLang="en-US" smtClean="0">
                <a:solidFill>
                  <a:srgbClr val="000000"/>
                </a:solidFill>
                <a:latin typeface="Lucida Console" panose="020B0609040504020204" pitchFamily="49" charset="0"/>
              </a:rPr>
              <a:t>JRadioButton</a:t>
            </a:r>
            <a:r>
              <a:rPr lang="en-US" altLang="en-US" smtClean="0">
                <a:solidFill>
                  <a:srgbClr val="000000"/>
                </a:solidFill>
                <a:latin typeface="Times New Roman" panose="02020603050405020304" pitchFamily="18" charset="0"/>
              </a:rPr>
              <a:t>s are grouped together and are </a:t>
            </a:r>
            <a:r>
              <a:rPr lang="en-US" altLang="en-US" i="1" smtClean="0">
                <a:solidFill>
                  <a:srgbClr val="000000"/>
                </a:solidFill>
                <a:latin typeface="Times New Roman" panose="02020603050405020304" pitchFamily="18" charset="0"/>
              </a:rPr>
              <a:t>mutually exclusive</a:t>
            </a:r>
            <a:r>
              <a:rPr lang="en-US" altLang="en-US" smtClean="0">
                <a:solidFill>
                  <a:srgbClr val="000000"/>
                </a:solidFill>
                <a:latin typeface="Times New Roman" panose="02020603050405020304" pitchFamily="18" charset="0"/>
              </a:rPr>
              <a:t>—only </a:t>
            </a:r>
            <a:r>
              <a:rPr lang="en-US" altLang="en-US" i="1" smtClean="0">
                <a:solidFill>
                  <a:srgbClr val="000000"/>
                </a:solidFill>
                <a:latin typeface="Times New Roman" panose="02020603050405020304" pitchFamily="18" charset="0"/>
              </a:rPr>
              <a:t>one</a:t>
            </a:r>
            <a:r>
              <a:rPr lang="en-US" altLang="en-US" smtClean="0">
                <a:solidFill>
                  <a:srgbClr val="000000"/>
                </a:solidFill>
                <a:latin typeface="Times New Roman" panose="02020603050405020304" pitchFamily="18" charset="0"/>
              </a:rPr>
              <a:t> in the group can be selected at any time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12.4  </a:t>
            </a:r>
            <a:r>
              <a:rPr lang="en-US" dirty="0" smtClean="0">
                <a:solidFill>
                  <a:srgbClr val="3380E6"/>
                </a:solidFill>
                <a:latin typeface="Arial"/>
              </a:rPr>
              <a:t>Overview of Swing Components</a:t>
            </a:r>
          </a:p>
        </p:txBody>
      </p:sp>
      <p:sp>
        <p:nvSpPr>
          <p:cNvPr id="34819" name="Text Placeholder 2"/>
          <p:cNvSpPr>
            <a:spLocks noGrp="1"/>
          </p:cNvSpPr>
          <p:nvPr>
            <p:ph type="body" idx="1"/>
          </p:nvPr>
        </p:nvSpPr>
        <p:spPr/>
        <p:txBody>
          <a:bodyPr/>
          <a:lstStyle/>
          <a:p>
            <a:pPr eaLnBrk="1" hangingPunct="1">
              <a:lnSpc>
                <a:spcPct val="90000"/>
              </a:lnSpc>
            </a:pPr>
            <a:r>
              <a:rPr lang="en-US" altLang="en-US" sz="2500" smtClean="0">
                <a:solidFill>
                  <a:srgbClr val="0000FF"/>
                </a:solidFill>
                <a:latin typeface="Times New Roman" panose="02020603050405020304" pitchFamily="18" charset="0"/>
              </a:rPr>
              <a:t>Swing GUI components</a:t>
            </a:r>
            <a:r>
              <a:rPr lang="en-US" altLang="en-US" sz="2500" smtClean="0">
                <a:solidFill>
                  <a:srgbClr val="000000"/>
                </a:solidFill>
                <a:latin typeface="Times New Roman" panose="02020603050405020304" pitchFamily="18" charset="0"/>
              </a:rPr>
              <a:t> located in package </a:t>
            </a:r>
            <a:r>
              <a:rPr lang="en-US" altLang="en-US" sz="2500" smtClean="0">
                <a:solidFill>
                  <a:srgbClr val="0000FF"/>
                </a:solidFill>
                <a:latin typeface="LucidaSansTypewriter" pitchFamily="49" charset="0"/>
              </a:rPr>
              <a:t>javax.swing</a:t>
            </a:r>
            <a:r>
              <a:rPr lang="en-US" altLang="en-US" sz="2500" smtClean="0">
                <a:solidFill>
                  <a:srgbClr val="000000"/>
                </a:solidFill>
                <a:latin typeface="Times New Roman" panose="02020603050405020304" pitchFamily="18" charset="0"/>
              </a:rPr>
              <a:t>. </a:t>
            </a:r>
          </a:p>
          <a:p>
            <a:pPr eaLnBrk="1" hangingPunct="1">
              <a:lnSpc>
                <a:spcPct val="90000"/>
              </a:lnSpc>
            </a:pPr>
            <a:r>
              <a:rPr lang="en-US" altLang="en-US" sz="2300" smtClean="0">
                <a:solidFill>
                  <a:srgbClr val="0000FF"/>
                </a:solidFill>
                <a:latin typeface="Times New Roman" panose="02020603050405020304" pitchFamily="18" charset="0"/>
              </a:rPr>
              <a:t>Abstract Window Toolkit (AWT)</a:t>
            </a:r>
            <a:r>
              <a:rPr lang="en-US" altLang="en-US" sz="2300" smtClean="0">
                <a:solidFill>
                  <a:srgbClr val="000000"/>
                </a:solidFill>
                <a:latin typeface="Times New Roman" panose="02020603050405020304" pitchFamily="18" charset="0"/>
              </a:rPr>
              <a:t> in package </a:t>
            </a:r>
            <a:r>
              <a:rPr lang="en-US" altLang="en-US" sz="2300" smtClean="0">
                <a:solidFill>
                  <a:srgbClr val="0000FF"/>
                </a:solidFill>
                <a:latin typeface="LucidaSansTypewriter" pitchFamily="49" charset="0"/>
              </a:rPr>
              <a:t>java.awt</a:t>
            </a:r>
            <a:r>
              <a:rPr lang="en-US" altLang="en-US" sz="2300" smtClean="0">
                <a:solidFill>
                  <a:srgbClr val="000000"/>
                </a:solidFill>
                <a:latin typeface="Times New Roman" panose="02020603050405020304" pitchFamily="18" charset="0"/>
              </a:rPr>
              <a:t> is another set of GUI components in Java.</a:t>
            </a:r>
          </a:p>
          <a:p>
            <a:pPr lvl="1" eaLnBrk="1" hangingPunct="1">
              <a:lnSpc>
                <a:spcPct val="90000"/>
              </a:lnSpc>
            </a:pPr>
            <a:r>
              <a:rPr lang="en-US" altLang="en-US" sz="2000" smtClean="0">
                <a:solidFill>
                  <a:srgbClr val="000000"/>
                </a:solidFill>
                <a:latin typeface="Times New Roman" panose="02020603050405020304" pitchFamily="18" charset="0"/>
              </a:rPr>
              <a:t>When a Java application with an AWT GUI executes on different Java platforms, the application’s GUI components display differently on each platform. </a:t>
            </a:r>
          </a:p>
          <a:p>
            <a:pPr eaLnBrk="1" hangingPunct="1">
              <a:lnSpc>
                <a:spcPct val="90000"/>
              </a:lnSpc>
            </a:pPr>
            <a:r>
              <a:rPr lang="en-US" altLang="en-US" sz="2300" smtClean="0">
                <a:solidFill>
                  <a:srgbClr val="000000"/>
                </a:solidFill>
                <a:latin typeface="Times New Roman" panose="02020603050405020304" pitchFamily="18" charset="0"/>
              </a:rPr>
              <a:t>Together, the appearance and the way in which the user interacts with the application are known as that application’s </a:t>
            </a:r>
            <a:r>
              <a:rPr lang="en-US" altLang="en-US" sz="2300" smtClean="0">
                <a:solidFill>
                  <a:srgbClr val="0000FF"/>
                </a:solidFill>
                <a:latin typeface="Times New Roman" panose="02020603050405020304" pitchFamily="18" charset="0"/>
              </a:rPr>
              <a:t>look-and-feel</a:t>
            </a:r>
            <a:r>
              <a:rPr lang="en-US" altLang="en-US" sz="2300" smtClean="0">
                <a:solidFill>
                  <a:srgbClr val="000000"/>
                </a:solidFill>
                <a:latin typeface="Times New Roman" panose="02020603050405020304" pitchFamily="18" charset="0"/>
              </a:rPr>
              <a:t>. </a:t>
            </a:r>
          </a:p>
          <a:p>
            <a:pPr eaLnBrk="1" hangingPunct="1">
              <a:lnSpc>
                <a:spcPct val="90000"/>
              </a:lnSpc>
            </a:pPr>
            <a:r>
              <a:rPr lang="en-US" altLang="en-US" sz="2300" smtClean="0">
                <a:solidFill>
                  <a:srgbClr val="000000"/>
                </a:solidFill>
                <a:latin typeface="Times New Roman" panose="02020603050405020304" pitchFamily="18" charset="0"/>
              </a:rPr>
              <a:t>Swing GUI components allow you to specify a uniform look-and-feel for your application across all platforms or to use each platform’s custom look-and-feel.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59D9B3"/>
                </a:solidFill>
                <a:latin typeface="Arial"/>
              </a:rPr>
              <a:t>12.10.1 </a:t>
            </a:r>
            <a:r>
              <a:rPr lang="en-US" dirty="0" err="1" smtClean="0">
                <a:solidFill>
                  <a:srgbClr val="33B38C"/>
                </a:solidFill>
                <a:latin typeface="Lucida Console"/>
              </a:rPr>
              <a:t>JCheckBox</a:t>
            </a:r>
            <a:r>
              <a:rPr lang="en-US" dirty="0" smtClean="0">
                <a:solidFill>
                  <a:srgbClr val="33B38C"/>
                </a:solidFill>
                <a:latin typeface="Goudy Sans Medium"/>
              </a:rPr>
              <a:t> </a:t>
            </a:r>
          </a:p>
        </p:txBody>
      </p:sp>
      <p:sp>
        <p:nvSpPr>
          <p:cNvPr id="111619" name="Text Placeholder 2"/>
          <p:cNvSpPr>
            <a:spLocks noGrp="1"/>
          </p:cNvSpPr>
          <p:nvPr>
            <p:ph type="body" idx="1"/>
          </p:nvPr>
        </p:nvSpPr>
        <p:spPr/>
        <p:txBody>
          <a:bodyPr/>
          <a:lstStyle/>
          <a:p>
            <a:pPr eaLnBrk="1" hangingPunct="1">
              <a:lnSpc>
                <a:spcPct val="80000"/>
              </a:lnSpc>
            </a:pPr>
            <a:r>
              <a:rPr lang="en-US" altLang="en-US" sz="2400" smtClean="0">
                <a:solidFill>
                  <a:srgbClr val="000000"/>
                </a:solidFill>
                <a:latin typeface="Lucida Console" panose="020B0609040504020204" pitchFamily="49" charset="0"/>
              </a:rPr>
              <a:t>JTextField</a:t>
            </a:r>
            <a:r>
              <a:rPr lang="en-US" altLang="en-US" sz="2400" smtClean="0">
                <a:solidFill>
                  <a:srgbClr val="000000"/>
                </a:solidFill>
                <a:latin typeface="Times New Roman" panose="02020603050405020304" pitchFamily="18" charset="0"/>
              </a:rPr>
              <a:t> method </a:t>
            </a:r>
            <a:r>
              <a:rPr lang="en-US" altLang="en-US" sz="2400" smtClean="0">
                <a:solidFill>
                  <a:srgbClr val="0000FF"/>
                </a:solidFill>
                <a:latin typeface="LucidaSansTypewriter" pitchFamily="49" charset="0"/>
              </a:rPr>
              <a:t>setFont</a:t>
            </a:r>
            <a:r>
              <a:rPr lang="en-US" altLang="en-US" sz="2400" smtClean="0">
                <a:solidFill>
                  <a:srgbClr val="000000"/>
                </a:solidFill>
                <a:latin typeface="Times New Roman" panose="02020603050405020304" pitchFamily="18" charset="0"/>
              </a:rPr>
              <a:t> (inherited by </a:t>
            </a:r>
            <a:r>
              <a:rPr lang="en-US" altLang="en-US" sz="2400" smtClean="0">
                <a:solidFill>
                  <a:srgbClr val="000000"/>
                </a:solidFill>
                <a:latin typeface="Lucida Console" panose="020B0609040504020204" pitchFamily="49" charset="0"/>
              </a:rPr>
              <a:t>JTextField</a:t>
            </a:r>
            <a:r>
              <a:rPr lang="en-US" altLang="en-US" sz="2400" smtClean="0">
                <a:solidFill>
                  <a:srgbClr val="000000"/>
                </a:solidFill>
                <a:latin typeface="Times New Roman" panose="02020603050405020304" pitchFamily="18" charset="0"/>
              </a:rPr>
              <a:t> indirectly from class </a:t>
            </a:r>
            <a:r>
              <a:rPr lang="en-US" altLang="en-US" sz="2400" smtClean="0">
                <a:solidFill>
                  <a:srgbClr val="000000"/>
                </a:solidFill>
                <a:latin typeface="Lucida Console" panose="020B0609040504020204" pitchFamily="49" charset="0"/>
              </a:rPr>
              <a:t>Component</a:t>
            </a:r>
            <a:r>
              <a:rPr lang="en-US" altLang="en-US" sz="2400" smtClean="0">
                <a:solidFill>
                  <a:srgbClr val="000000"/>
                </a:solidFill>
                <a:latin typeface="Times New Roman" panose="02020603050405020304" pitchFamily="18" charset="0"/>
              </a:rPr>
              <a:t>) sets the font of the </a:t>
            </a:r>
            <a:r>
              <a:rPr lang="en-US" altLang="en-US" sz="2400" smtClean="0">
                <a:solidFill>
                  <a:srgbClr val="000000"/>
                </a:solidFill>
                <a:latin typeface="Lucida Console" panose="020B0609040504020204" pitchFamily="49" charset="0"/>
              </a:rPr>
              <a:t>JTextField</a:t>
            </a:r>
            <a:r>
              <a:rPr lang="en-US" altLang="en-US" sz="2400" smtClean="0">
                <a:solidFill>
                  <a:srgbClr val="000000"/>
                </a:solidFill>
                <a:latin typeface="Times New Roman" panose="02020603050405020304" pitchFamily="18" charset="0"/>
              </a:rPr>
              <a:t> to a new </a:t>
            </a:r>
            <a:r>
              <a:rPr lang="en-US" altLang="en-US" sz="2400" smtClean="0">
                <a:solidFill>
                  <a:srgbClr val="0000FF"/>
                </a:solidFill>
                <a:latin typeface="LucidaSansTypewriter" pitchFamily="49" charset="0"/>
              </a:rPr>
              <a:t>Font</a:t>
            </a:r>
            <a:r>
              <a:rPr lang="en-US" altLang="en-US" sz="2400" smtClean="0">
                <a:solidFill>
                  <a:srgbClr val="000000"/>
                </a:solidFill>
                <a:latin typeface="Times New Roman" panose="02020603050405020304" pitchFamily="18" charset="0"/>
              </a:rPr>
              <a:t> (package </a:t>
            </a:r>
            <a:r>
              <a:rPr lang="en-US" altLang="en-US" sz="2400" smtClean="0">
                <a:solidFill>
                  <a:srgbClr val="000000"/>
                </a:solidFill>
                <a:latin typeface="Lucida Console" panose="020B0609040504020204" pitchFamily="49" charset="0"/>
              </a:rPr>
              <a:t>java.awt</a:t>
            </a:r>
            <a:r>
              <a:rPr lang="en-US" altLang="en-US" sz="2400" smtClean="0">
                <a:solidFill>
                  <a:srgbClr val="000000"/>
                </a:solidFill>
                <a:latin typeface="Times New Roman" panose="02020603050405020304" pitchFamily="18" charset="0"/>
              </a:rPr>
              <a:t>).</a:t>
            </a:r>
          </a:p>
          <a:p>
            <a:pPr eaLnBrk="1" hangingPunct="1">
              <a:lnSpc>
                <a:spcPct val="80000"/>
              </a:lnSpc>
            </a:pPr>
            <a:r>
              <a:rPr lang="en-US" altLang="en-US" sz="2400" smtClean="0">
                <a:solidFill>
                  <a:srgbClr val="000000"/>
                </a:solidFill>
                <a:latin typeface="Lucida Console" panose="020B0609040504020204" pitchFamily="49" charset="0"/>
              </a:rPr>
              <a:t>String</a:t>
            </a:r>
            <a:r>
              <a:rPr lang="en-US" altLang="en-US" sz="2400" smtClean="0">
                <a:solidFill>
                  <a:srgbClr val="000000"/>
                </a:solidFill>
                <a:latin typeface="Times New Roman" panose="02020603050405020304" pitchFamily="18" charset="0"/>
              </a:rPr>
              <a:t> passed to the </a:t>
            </a:r>
            <a:r>
              <a:rPr lang="en-US" altLang="en-US" sz="2400" smtClean="0">
                <a:solidFill>
                  <a:srgbClr val="000000"/>
                </a:solidFill>
                <a:latin typeface="Lucida Console" panose="020B0609040504020204" pitchFamily="49" charset="0"/>
              </a:rPr>
              <a:t>JCheckBox</a:t>
            </a:r>
            <a:r>
              <a:rPr lang="en-US" altLang="en-US" sz="2400" smtClean="0">
                <a:solidFill>
                  <a:srgbClr val="000000"/>
                </a:solidFill>
                <a:latin typeface="Times New Roman" panose="02020603050405020304" pitchFamily="18" charset="0"/>
              </a:rPr>
              <a:t> constructor is the </a:t>
            </a:r>
            <a:r>
              <a:rPr lang="en-US" altLang="en-US" sz="2400" smtClean="0">
                <a:solidFill>
                  <a:srgbClr val="0000FF"/>
                </a:solidFill>
                <a:latin typeface="Times New Roman" panose="02020603050405020304" pitchFamily="18" charset="0"/>
              </a:rPr>
              <a:t>checkbox label</a:t>
            </a:r>
            <a:r>
              <a:rPr lang="en-US" altLang="en-US" sz="2400" smtClean="0">
                <a:solidFill>
                  <a:srgbClr val="000000"/>
                </a:solidFill>
                <a:latin typeface="Times New Roman" panose="02020603050405020304" pitchFamily="18" charset="0"/>
              </a:rPr>
              <a:t> that appears to the right of the </a:t>
            </a:r>
            <a:r>
              <a:rPr lang="en-US" altLang="en-US" sz="2400" smtClean="0">
                <a:solidFill>
                  <a:srgbClr val="000000"/>
                </a:solidFill>
                <a:latin typeface="Lucida Console" panose="020B0609040504020204" pitchFamily="49" charset="0"/>
              </a:rPr>
              <a:t>JCheckBox</a:t>
            </a:r>
            <a:r>
              <a:rPr lang="en-US" altLang="en-US" sz="2400" smtClean="0">
                <a:solidFill>
                  <a:srgbClr val="000000"/>
                </a:solidFill>
                <a:latin typeface="Times New Roman" panose="02020603050405020304" pitchFamily="18" charset="0"/>
              </a:rPr>
              <a:t> by default. </a:t>
            </a:r>
          </a:p>
          <a:p>
            <a:pPr eaLnBrk="1" hangingPunct="1">
              <a:lnSpc>
                <a:spcPct val="80000"/>
              </a:lnSpc>
            </a:pPr>
            <a:r>
              <a:rPr lang="en-US" altLang="en-US" sz="2400" smtClean="0">
                <a:solidFill>
                  <a:srgbClr val="000000"/>
                </a:solidFill>
                <a:latin typeface="Times New Roman" panose="02020603050405020304" pitchFamily="18" charset="0"/>
              </a:rPr>
              <a:t>When the user clicks a </a:t>
            </a:r>
            <a:r>
              <a:rPr lang="en-US" altLang="en-US" sz="2400" smtClean="0">
                <a:solidFill>
                  <a:srgbClr val="000000"/>
                </a:solidFill>
                <a:latin typeface="Lucida Console" panose="020B0609040504020204" pitchFamily="49" charset="0"/>
              </a:rPr>
              <a:t>JCheckBox</a:t>
            </a:r>
            <a:r>
              <a:rPr lang="en-US" altLang="en-US" sz="2400" smtClean="0">
                <a:solidFill>
                  <a:srgbClr val="000000"/>
                </a:solidFill>
                <a:latin typeface="Times New Roman" panose="02020603050405020304" pitchFamily="18" charset="0"/>
              </a:rPr>
              <a:t>, an </a:t>
            </a:r>
            <a:r>
              <a:rPr lang="en-US" altLang="en-US" sz="2400" smtClean="0">
                <a:solidFill>
                  <a:srgbClr val="0000FF"/>
                </a:solidFill>
                <a:latin typeface="LucidaSansTypewriter" pitchFamily="49" charset="0"/>
              </a:rPr>
              <a:t>ItemEvent</a:t>
            </a:r>
            <a:r>
              <a:rPr lang="en-US" altLang="en-US" sz="2400" smtClean="0">
                <a:solidFill>
                  <a:srgbClr val="000000"/>
                </a:solidFill>
                <a:latin typeface="Times New Roman" panose="02020603050405020304" pitchFamily="18" charset="0"/>
              </a:rPr>
              <a:t> occurs. </a:t>
            </a:r>
          </a:p>
          <a:p>
            <a:pPr lvl="1" eaLnBrk="1" hangingPunct="1">
              <a:lnSpc>
                <a:spcPct val="80000"/>
              </a:lnSpc>
            </a:pPr>
            <a:r>
              <a:rPr lang="en-US" altLang="en-US" sz="2000" smtClean="0">
                <a:solidFill>
                  <a:srgbClr val="000000"/>
                </a:solidFill>
                <a:latin typeface="Times New Roman" panose="02020603050405020304" pitchFamily="18" charset="0"/>
              </a:rPr>
              <a:t>Handled by an </a:t>
            </a:r>
            <a:r>
              <a:rPr lang="en-US" altLang="en-US" sz="2000" smtClean="0">
                <a:solidFill>
                  <a:srgbClr val="0000FF"/>
                </a:solidFill>
                <a:latin typeface="LucidaSansTypewriter" pitchFamily="49" charset="0"/>
              </a:rPr>
              <a:t>ItemListener</a:t>
            </a:r>
            <a:r>
              <a:rPr lang="en-US" altLang="en-US" sz="2000" smtClean="0">
                <a:solidFill>
                  <a:srgbClr val="000000"/>
                </a:solidFill>
                <a:latin typeface="Times New Roman" panose="02020603050405020304" pitchFamily="18" charset="0"/>
              </a:rPr>
              <a:t> object, which must implement method </a:t>
            </a:r>
            <a:r>
              <a:rPr lang="en-US" altLang="en-US" sz="2000" smtClean="0">
                <a:solidFill>
                  <a:srgbClr val="0000FF"/>
                </a:solidFill>
                <a:latin typeface="LucidaSansTypewriter" pitchFamily="49" charset="0"/>
              </a:rPr>
              <a:t>itemStateChanged</a:t>
            </a:r>
            <a:r>
              <a:rPr lang="en-US" altLang="en-US" sz="2000" smtClean="0">
                <a:solidFill>
                  <a:srgbClr val="000000"/>
                </a:solidFill>
                <a:latin typeface="Times New Roman" panose="02020603050405020304" pitchFamily="18" charset="0"/>
              </a:rPr>
              <a:t>. </a:t>
            </a:r>
          </a:p>
          <a:p>
            <a:pPr eaLnBrk="1" hangingPunct="1">
              <a:lnSpc>
                <a:spcPct val="80000"/>
              </a:lnSpc>
            </a:pPr>
            <a:r>
              <a:rPr lang="en-US" altLang="en-US" sz="2400" smtClean="0">
                <a:solidFill>
                  <a:srgbClr val="000000"/>
                </a:solidFill>
                <a:latin typeface="Times New Roman" panose="02020603050405020304" pitchFamily="18" charset="0"/>
              </a:rPr>
              <a:t>An </a:t>
            </a:r>
            <a:r>
              <a:rPr lang="en-US" altLang="en-US" sz="2400" smtClean="0">
                <a:solidFill>
                  <a:srgbClr val="000000"/>
                </a:solidFill>
                <a:latin typeface="Lucida Console" panose="020B0609040504020204" pitchFamily="49" charset="0"/>
              </a:rPr>
              <a:t>ItemListener</a:t>
            </a:r>
            <a:r>
              <a:rPr lang="en-US" altLang="en-US" sz="2400" smtClean="0">
                <a:solidFill>
                  <a:srgbClr val="000000"/>
                </a:solidFill>
                <a:latin typeface="Times New Roman" panose="02020603050405020304" pitchFamily="18" charset="0"/>
              </a:rPr>
              <a:t> is registered with method </a:t>
            </a:r>
            <a:r>
              <a:rPr lang="en-US" altLang="en-US" sz="2400" smtClean="0">
                <a:solidFill>
                  <a:srgbClr val="0000FF"/>
                </a:solidFill>
                <a:latin typeface="LucidaSansTypewriter" pitchFamily="49" charset="0"/>
              </a:rPr>
              <a:t>addItemListener</a:t>
            </a:r>
            <a:r>
              <a:rPr lang="en-US" altLang="en-US" sz="2400" smtClean="0">
                <a:solidFill>
                  <a:srgbClr val="000000"/>
                </a:solidFill>
                <a:latin typeface="Times New Roman" panose="02020603050405020304" pitchFamily="18" charset="0"/>
              </a:rPr>
              <a:t>.</a:t>
            </a:r>
          </a:p>
          <a:p>
            <a:pPr eaLnBrk="1" hangingPunct="1">
              <a:lnSpc>
                <a:spcPct val="80000"/>
              </a:lnSpc>
            </a:pPr>
            <a:r>
              <a:rPr lang="en-US" altLang="en-US" sz="2400" smtClean="0">
                <a:solidFill>
                  <a:srgbClr val="000000"/>
                </a:solidFill>
                <a:latin typeface="Lucida Console" panose="020B0609040504020204" pitchFamily="49" charset="0"/>
              </a:rPr>
              <a:t>JCheckBox</a:t>
            </a:r>
            <a:r>
              <a:rPr lang="en-US" altLang="en-US" sz="2400" smtClean="0">
                <a:solidFill>
                  <a:srgbClr val="000000"/>
                </a:solidFill>
                <a:latin typeface="Times New Roman" panose="02020603050405020304" pitchFamily="18" charset="0"/>
              </a:rPr>
              <a:t> method </a:t>
            </a:r>
            <a:r>
              <a:rPr lang="en-US" altLang="en-US" sz="2400" smtClean="0">
                <a:solidFill>
                  <a:srgbClr val="0000FF"/>
                </a:solidFill>
                <a:latin typeface="LucidaSansTypewriter" pitchFamily="49" charset="0"/>
              </a:rPr>
              <a:t>isSelected</a:t>
            </a:r>
            <a:r>
              <a:rPr lang="en-US" altLang="en-US" sz="2400" smtClean="0">
                <a:solidFill>
                  <a:srgbClr val="000000"/>
                </a:solidFill>
                <a:latin typeface="Times New Roman" panose="02020603050405020304" pitchFamily="18" charset="0"/>
              </a:rPr>
              <a:t> returns </a:t>
            </a:r>
            <a:r>
              <a:rPr lang="en-US" altLang="en-US" sz="2400" smtClean="0">
                <a:solidFill>
                  <a:srgbClr val="000000"/>
                </a:solidFill>
                <a:latin typeface="Lucida Console" panose="020B0609040504020204" pitchFamily="49" charset="0"/>
              </a:rPr>
              <a:t>true</a:t>
            </a:r>
            <a:r>
              <a:rPr lang="en-US" altLang="en-US" sz="2400" smtClean="0">
                <a:solidFill>
                  <a:srgbClr val="000000"/>
                </a:solidFill>
                <a:latin typeface="Times New Roman" panose="02020603050405020304" pitchFamily="18" charset="0"/>
              </a:rPr>
              <a:t> if a </a:t>
            </a:r>
            <a:r>
              <a:rPr lang="en-US" altLang="en-US" sz="2400" smtClean="0">
                <a:solidFill>
                  <a:srgbClr val="000000"/>
                </a:solidFill>
                <a:latin typeface="Lucida Console" panose="020B0609040504020204" pitchFamily="49" charset="0"/>
              </a:rPr>
              <a:t>JCheckBox</a:t>
            </a:r>
            <a:r>
              <a:rPr lang="en-US" altLang="en-US" sz="2400" smtClean="0">
                <a:solidFill>
                  <a:srgbClr val="000000"/>
                </a:solidFill>
                <a:latin typeface="Times New Roman" panose="02020603050405020304" pitchFamily="18" charset="0"/>
              </a:rPr>
              <a:t> is selected.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jhtp_12_GUI1_Page_04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descr="jhtp_12_GUI1_Page_05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 descr="jhtp_12_GUI1_Page_05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jhtp_12_GUI1_Page_0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17538"/>
            <a:ext cx="9144000"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59D9B3"/>
                </a:solidFill>
                <a:latin typeface="Arial"/>
              </a:rPr>
              <a:t>12.10.2 </a:t>
            </a:r>
            <a:r>
              <a:rPr lang="en-US" dirty="0" err="1" smtClean="0">
                <a:solidFill>
                  <a:srgbClr val="33B38C"/>
                </a:solidFill>
                <a:latin typeface="Lucida Console"/>
              </a:rPr>
              <a:t>JRadioButton</a:t>
            </a:r>
            <a:r>
              <a:rPr lang="en-US" dirty="0" smtClean="0">
                <a:solidFill>
                  <a:srgbClr val="33B38C"/>
                </a:solidFill>
                <a:latin typeface="Goudy Sans Medium"/>
              </a:rPr>
              <a:t> </a:t>
            </a:r>
          </a:p>
        </p:txBody>
      </p:sp>
      <p:sp>
        <p:nvSpPr>
          <p:cNvPr id="116739" name="Text Placeholder 2"/>
          <p:cNvSpPr>
            <a:spLocks noGrp="1"/>
          </p:cNvSpPr>
          <p:nvPr>
            <p:ph type="body" idx="1"/>
          </p:nvPr>
        </p:nvSpPr>
        <p:spPr/>
        <p:txBody>
          <a:bodyPr/>
          <a:lstStyle/>
          <a:p>
            <a:pPr eaLnBrk="1" hangingPunct="1">
              <a:lnSpc>
                <a:spcPct val="80000"/>
              </a:lnSpc>
            </a:pPr>
            <a:r>
              <a:rPr lang="en-US" altLang="en-US" sz="2800" smtClean="0">
                <a:solidFill>
                  <a:srgbClr val="0000FF"/>
                </a:solidFill>
                <a:latin typeface="Times New Roman" panose="02020603050405020304" pitchFamily="18" charset="0"/>
              </a:rPr>
              <a:t>Radio buttons</a:t>
            </a:r>
            <a:r>
              <a:rPr lang="en-US" altLang="en-US" sz="2800" smtClean="0">
                <a:solidFill>
                  <a:srgbClr val="000000"/>
                </a:solidFill>
                <a:latin typeface="Times New Roman" panose="02020603050405020304" pitchFamily="18" charset="0"/>
              </a:rPr>
              <a:t> (declared with class </a:t>
            </a:r>
            <a:r>
              <a:rPr lang="en-US" altLang="en-US" sz="2800" smtClean="0">
                <a:solidFill>
                  <a:srgbClr val="000000"/>
                </a:solidFill>
                <a:latin typeface="Lucida Console" panose="020B0609040504020204" pitchFamily="49" charset="0"/>
              </a:rPr>
              <a:t>JRadioButton</a:t>
            </a:r>
            <a:r>
              <a:rPr lang="en-US" altLang="en-US" sz="2800" smtClean="0">
                <a:solidFill>
                  <a:srgbClr val="000000"/>
                </a:solidFill>
                <a:latin typeface="Times New Roman" panose="02020603050405020304" pitchFamily="18" charset="0"/>
              </a:rPr>
              <a:t>) are similar to checkboxes in that they have two states—selected and not selected (also called deselected). </a:t>
            </a:r>
          </a:p>
          <a:p>
            <a:pPr eaLnBrk="1" hangingPunct="1">
              <a:lnSpc>
                <a:spcPct val="80000"/>
              </a:lnSpc>
            </a:pPr>
            <a:r>
              <a:rPr lang="en-US" altLang="en-US" sz="2800" smtClean="0">
                <a:solidFill>
                  <a:srgbClr val="000000"/>
                </a:solidFill>
                <a:latin typeface="Times New Roman" panose="02020603050405020304" pitchFamily="18" charset="0"/>
              </a:rPr>
              <a:t>Radio buttons normally appear as a </a:t>
            </a:r>
            <a:r>
              <a:rPr lang="en-US" altLang="en-US" sz="2800" smtClean="0">
                <a:solidFill>
                  <a:srgbClr val="0000FF"/>
                </a:solidFill>
                <a:latin typeface="Times New Roman" panose="02020603050405020304" pitchFamily="18" charset="0"/>
              </a:rPr>
              <a:t>group</a:t>
            </a:r>
            <a:r>
              <a:rPr lang="en-US" altLang="en-US" sz="2800" smtClean="0">
                <a:solidFill>
                  <a:srgbClr val="000000"/>
                </a:solidFill>
                <a:latin typeface="Times New Roman" panose="02020603050405020304" pitchFamily="18" charset="0"/>
              </a:rPr>
              <a:t> in which only one button can be selected at a time. </a:t>
            </a:r>
          </a:p>
          <a:p>
            <a:pPr eaLnBrk="1" hangingPunct="1">
              <a:lnSpc>
                <a:spcPct val="80000"/>
              </a:lnSpc>
            </a:pPr>
            <a:r>
              <a:rPr lang="en-US" altLang="en-US" sz="2800" smtClean="0">
                <a:solidFill>
                  <a:srgbClr val="000000"/>
                </a:solidFill>
                <a:latin typeface="Times New Roman" panose="02020603050405020304" pitchFamily="18" charset="0"/>
              </a:rPr>
              <a:t>Used to represent </a:t>
            </a:r>
            <a:r>
              <a:rPr lang="en-US" altLang="en-US" sz="2800" smtClean="0">
                <a:solidFill>
                  <a:srgbClr val="0000FF"/>
                </a:solidFill>
                <a:latin typeface="Times New Roman" panose="02020603050405020304" pitchFamily="18" charset="0"/>
              </a:rPr>
              <a:t>mutually exclusive</a:t>
            </a:r>
            <a:r>
              <a:rPr lang="en-US" altLang="en-US" sz="2800" smtClean="0">
                <a:solidFill>
                  <a:srgbClr val="000000"/>
                </a:solidFill>
                <a:latin typeface="Times New Roman" panose="02020603050405020304" pitchFamily="18" charset="0"/>
              </a:rPr>
              <a:t> </a:t>
            </a:r>
            <a:r>
              <a:rPr lang="en-US" altLang="en-US" sz="2800" smtClean="0">
                <a:solidFill>
                  <a:srgbClr val="0000FF"/>
                </a:solidFill>
                <a:latin typeface="Times New Roman" panose="02020603050405020304" pitchFamily="18" charset="0"/>
              </a:rPr>
              <a:t>options</a:t>
            </a:r>
            <a:r>
              <a:rPr lang="en-US" altLang="en-US" sz="2800" smtClean="0">
                <a:solidFill>
                  <a:srgbClr val="000000"/>
                </a:solidFill>
                <a:latin typeface="Times New Roman" panose="02020603050405020304" pitchFamily="18" charset="0"/>
              </a:rPr>
              <a:t>. </a:t>
            </a:r>
          </a:p>
          <a:p>
            <a:pPr eaLnBrk="1" hangingPunct="1">
              <a:lnSpc>
                <a:spcPct val="80000"/>
              </a:lnSpc>
            </a:pPr>
            <a:r>
              <a:rPr lang="en-US" altLang="en-US" sz="2800" smtClean="0">
                <a:solidFill>
                  <a:srgbClr val="000000"/>
                </a:solidFill>
                <a:latin typeface="Times New Roman" panose="02020603050405020304" pitchFamily="18" charset="0"/>
              </a:rPr>
              <a:t>The logical relationship between radio buttons is maintained by a </a:t>
            </a:r>
            <a:r>
              <a:rPr lang="en-US" altLang="en-US" sz="2800" smtClean="0">
                <a:solidFill>
                  <a:srgbClr val="0000FF"/>
                </a:solidFill>
                <a:latin typeface="LucidaSansTypewriter" pitchFamily="49" charset="0"/>
              </a:rPr>
              <a:t>ButtonGroup</a:t>
            </a:r>
            <a:r>
              <a:rPr lang="en-US" altLang="en-US" sz="2800" i="1" smtClean="0">
                <a:solidFill>
                  <a:srgbClr val="000000"/>
                </a:solidFill>
                <a:latin typeface="Times New Roman" panose="02020603050405020304" pitchFamily="18" charset="0"/>
              </a:rPr>
              <a:t> </a:t>
            </a:r>
            <a:r>
              <a:rPr lang="en-US" altLang="en-US" sz="2800" smtClean="0">
                <a:solidFill>
                  <a:srgbClr val="000000"/>
                </a:solidFill>
                <a:latin typeface="Times New Roman" panose="02020603050405020304" pitchFamily="18" charset="0"/>
              </a:rPr>
              <a:t>object (package </a:t>
            </a:r>
            <a:r>
              <a:rPr lang="en-US" altLang="en-US" sz="2800" smtClean="0">
                <a:solidFill>
                  <a:srgbClr val="000000"/>
                </a:solidFill>
                <a:latin typeface="Lucida Console" panose="020B0609040504020204" pitchFamily="49" charset="0"/>
              </a:rPr>
              <a:t>javax.swing</a:t>
            </a:r>
            <a:r>
              <a:rPr lang="en-US" altLang="en-US" sz="2800" smtClean="0">
                <a:solidFill>
                  <a:srgbClr val="000000"/>
                </a:solidFill>
                <a:latin typeface="Times New Roman" panose="02020603050405020304" pitchFamily="18" charset="0"/>
              </a:rPr>
              <a:t>), which organizes a group of buttons and is not itself displayed in a user interface</a:t>
            </a:r>
            <a:r>
              <a:rPr lang="en-US" altLang="en-US" sz="2800" i="1" smtClean="0">
                <a:solidFill>
                  <a:srgbClr val="000000"/>
                </a:solidFill>
                <a:latin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 descr="jhtp_12_GUI1_Page_05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1" descr="jhtp_12_GUI1_Page_05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jhtp_12_GUI1_Page_05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 descr="jhtp_12_GUI1_Page_0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jhtp_12_GUI1_Page_0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descr="jhtp_12_GUI1_Page_05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1" descr="jhtp_12_GUI1_Page_0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3000" dirty="0" smtClean="0">
                <a:solidFill>
                  <a:srgbClr val="24B5A1"/>
                </a:solidFill>
                <a:latin typeface="Arial"/>
              </a:rPr>
              <a:t>12.11  </a:t>
            </a:r>
            <a:r>
              <a:rPr lang="en-US" sz="3000" dirty="0" err="1" smtClean="0">
                <a:solidFill>
                  <a:srgbClr val="3380E6"/>
                </a:solidFill>
                <a:latin typeface="Lucida Console"/>
              </a:rPr>
              <a:t>JComboBox</a:t>
            </a:r>
            <a:r>
              <a:rPr lang="en-US" sz="3000" dirty="0" smtClean="0">
                <a:solidFill>
                  <a:srgbClr val="3380E6"/>
                </a:solidFill>
                <a:latin typeface="Lucida Console"/>
              </a:rPr>
              <a:t>;</a:t>
            </a:r>
            <a:r>
              <a:rPr lang="en-US" sz="3000" dirty="0" smtClean="0">
                <a:solidFill>
                  <a:srgbClr val="3380E6"/>
                </a:solidFill>
                <a:latin typeface="Arial"/>
              </a:rPr>
              <a:t> Using an Anonymous Inner Class for Event Handling</a:t>
            </a:r>
          </a:p>
        </p:txBody>
      </p:sp>
      <p:sp>
        <p:nvSpPr>
          <p:cNvPr id="12493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combo box</a:t>
            </a:r>
            <a:r>
              <a:rPr lang="en-US" altLang="en-US" i="1" smtClean="0">
                <a:solidFill>
                  <a:srgbClr val="000000"/>
                </a:solidFill>
                <a:latin typeface="Times New Roman" panose="02020603050405020304" pitchFamily="18" charset="0"/>
              </a:rPr>
              <a:t> </a:t>
            </a:r>
            <a:r>
              <a:rPr lang="en-US" altLang="en-US" smtClean="0">
                <a:solidFill>
                  <a:srgbClr val="000000"/>
                </a:solidFill>
                <a:latin typeface="Times New Roman" panose="02020603050405020304" pitchFamily="18" charset="0"/>
              </a:rPr>
              <a:t>(sometimes called a </a:t>
            </a:r>
            <a:r>
              <a:rPr lang="en-US" altLang="en-US" smtClean="0">
                <a:solidFill>
                  <a:srgbClr val="0000FF"/>
                </a:solidFill>
                <a:latin typeface="Times New Roman" panose="02020603050405020304" pitchFamily="18" charset="0"/>
              </a:rPr>
              <a:t>drop-down list</a:t>
            </a:r>
            <a:r>
              <a:rPr lang="en-US" altLang="en-US" smtClean="0">
                <a:solidFill>
                  <a:srgbClr val="000000"/>
                </a:solidFill>
                <a:latin typeface="Times New Roman" panose="02020603050405020304" pitchFamily="18" charset="0"/>
              </a:rPr>
              <a:t>) enables the user to select one item from a list. </a:t>
            </a:r>
          </a:p>
          <a:p>
            <a:pPr eaLnBrk="1" hangingPunct="1"/>
            <a:r>
              <a:rPr lang="en-US" altLang="en-US" smtClean="0">
                <a:solidFill>
                  <a:srgbClr val="000000"/>
                </a:solidFill>
                <a:latin typeface="Times New Roman" panose="02020603050405020304" pitchFamily="18" charset="0"/>
              </a:rPr>
              <a:t>Combo boxes are implemented with class </a:t>
            </a:r>
            <a:r>
              <a:rPr lang="en-US" altLang="en-US" smtClean="0">
                <a:solidFill>
                  <a:srgbClr val="0000FF"/>
                </a:solidFill>
                <a:latin typeface="LucidaSansTypewriter" pitchFamily="49" charset="0"/>
              </a:rPr>
              <a:t>JComboBox</a:t>
            </a:r>
            <a:r>
              <a:rPr lang="en-US" altLang="en-US" smtClean="0">
                <a:solidFill>
                  <a:srgbClr val="000000"/>
                </a:solidFill>
                <a:latin typeface="Times New Roman" panose="02020603050405020304" pitchFamily="18" charset="0"/>
              </a:rPr>
              <a:t>, which extends class </a:t>
            </a:r>
            <a:r>
              <a:rPr lang="en-US" altLang="en-US" smtClean="0">
                <a:solidFill>
                  <a:srgbClr val="000000"/>
                </a:solidFill>
                <a:latin typeface="Lucida Console" panose="020B0609040504020204" pitchFamily="49" charset="0"/>
              </a:rPr>
              <a:t>JComponent</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Lucida Console" panose="020B0609040504020204" pitchFamily="49" charset="0"/>
              </a:rPr>
              <a:t>JComboBox</a:t>
            </a:r>
            <a:r>
              <a:rPr lang="en-US" altLang="en-US" smtClean="0">
                <a:solidFill>
                  <a:srgbClr val="000000"/>
                </a:solidFill>
                <a:latin typeface="Times New Roman" panose="02020603050405020304" pitchFamily="18" charset="0"/>
              </a:rPr>
              <a:t>es generate </a:t>
            </a:r>
            <a:r>
              <a:rPr lang="en-US" altLang="en-US" smtClean="0">
                <a:solidFill>
                  <a:srgbClr val="000000"/>
                </a:solidFill>
                <a:latin typeface="Lucida Console" panose="020B0609040504020204" pitchFamily="49" charset="0"/>
              </a:rPr>
              <a:t>ItemEvent</a:t>
            </a:r>
            <a:r>
              <a:rPr lang="en-US" altLang="en-US" smtClean="0">
                <a:solidFill>
                  <a:srgbClr val="000000"/>
                </a:solidFill>
                <a:latin typeface="Times New Roman" panose="02020603050405020304" pitchFamily="18" charset="0"/>
              </a:rPr>
              <a:t>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jhtp_12_GUI1_Page_05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 descr="jhtp_12_GUI1_Page_06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1" descr="jhtp_12_GUI1_Page_0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 descr="jhtp_12_GUI1_Page_06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1" descr="jhtp_12_GUI1_Page_06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49288"/>
            <a:ext cx="9144000"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12.12  </a:t>
            </a:r>
            <a:r>
              <a:rPr lang="en-US" dirty="0" err="1" smtClean="0">
                <a:solidFill>
                  <a:srgbClr val="3380E6"/>
                </a:solidFill>
                <a:latin typeface="Lucida Console"/>
              </a:rPr>
              <a:t>JList</a:t>
            </a:r>
            <a:r>
              <a:rPr lang="en-US" dirty="0" smtClean="0">
                <a:solidFill>
                  <a:srgbClr val="3380E6"/>
                </a:solidFill>
                <a:latin typeface="Arial"/>
              </a:rPr>
              <a:t> </a:t>
            </a:r>
          </a:p>
        </p:txBody>
      </p:sp>
      <p:sp>
        <p:nvSpPr>
          <p:cNvPr id="137219"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A list displays a series of items from which the user may select one or more items. </a:t>
            </a:r>
          </a:p>
          <a:p>
            <a:pPr eaLnBrk="1" hangingPunct="1">
              <a:lnSpc>
                <a:spcPct val="90000"/>
              </a:lnSpc>
            </a:pPr>
            <a:r>
              <a:rPr lang="en-US" altLang="en-US" smtClean="0">
                <a:solidFill>
                  <a:srgbClr val="000000"/>
                </a:solidFill>
                <a:latin typeface="Times New Roman" panose="02020603050405020304" pitchFamily="18" charset="0"/>
              </a:rPr>
              <a:t>Lists are created with class </a:t>
            </a:r>
            <a:r>
              <a:rPr lang="en-US" altLang="en-US" smtClean="0">
                <a:solidFill>
                  <a:srgbClr val="000000"/>
                </a:solidFill>
                <a:latin typeface="Lucida Console" panose="020B0609040504020204" pitchFamily="49" charset="0"/>
              </a:rPr>
              <a:t>JList</a:t>
            </a:r>
            <a:r>
              <a:rPr lang="en-US" altLang="en-US" smtClean="0">
                <a:solidFill>
                  <a:srgbClr val="000000"/>
                </a:solidFill>
                <a:latin typeface="Times New Roman" panose="02020603050405020304" pitchFamily="18" charset="0"/>
              </a:rPr>
              <a:t>, which directly extends class </a:t>
            </a:r>
            <a:r>
              <a:rPr lang="en-US" altLang="en-US" smtClean="0">
                <a:solidFill>
                  <a:srgbClr val="000000"/>
                </a:solidFill>
                <a:latin typeface="Lucida Console" panose="020B0609040504020204" pitchFamily="49" charset="0"/>
              </a:rPr>
              <a:t>JComponent</a:t>
            </a:r>
            <a:r>
              <a:rPr lang="en-US" altLang="en-US" smtClean="0">
                <a:solidFill>
                  <a:srgbClr val="000000"/>
                </a:solidFill>
                <a:latin typeface="Times New Roman" panose="02020603050405020304" pitchFamily="18" charset="0"/>
              </a:rPr>
              <a:t>.</a:t>
            </a:r>
          </a:p>
          <a:p>
            <a:pPr eaLnBrk="1" hangingPunct="1">
              <a:lnSpc>
                <a:spcPct val="90000"/>
              </a:lnSpc>
            </a:pPr>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JList</a:t>
            </a:r>
            <a:r>
              <a:rPr lang="en-US" altLang="en-US" smtClean="0">
                <a:solidFill>
                  <a:srgbClr val="000000"/>
                </a:solidFill>
                <a:latin typeface="Times New Roman" panose="02020603050405020304" pitchFamily="18" charset="0"/>
              </a:rPr>
              <a:t>—which like </a:t>
            </a:r>
            <a:r>
              <a:rPr lang="en-US" altLang="en-US" smtClean="0">
                <a:solidFill>
                  <a:srgbClr val="000000"/>
                </a:solidFill>
                <a:latin typeface="Lucida Console" panose="020B0609040504020204" pitchFamily="49" charset="0"/>
              </a:rPr>
              <a:t>JComboBox</a:t>
            </a:r>
            <a:r>
              <a:rPr lang="en-US" altLang="en-US" smtClean="0">
                <a:solidFill>
                  <a:srgbClr val="000000"/>
                </a:solidFill>
                <a:latin typeface="Times New Roman" panose="02020603050405020304" pitchFamily="18" charset="0"/>
              </a:rPr>
              <a:t> is a generic class—supports </a:t>
            </a:r>
            <a:r>
              <a:rPr lang="en-US" altLang="en-US" smtClean="0">
                <a:solidFill>
                  <a:srgbClr val="0000FF"/>
                </a:solidFill>
                <a:latin typeface="Times New Roman" panose="02020603050405020304" pitchFamily="18" charset="0"/>
              </a:rPr>
              <a:t>single-selection lists</a:t>
            </a:r>
            <a:r>
              <a:rPr lang="en-US" altLang="en-US" smtClean="0">
                <a:solidFill>
                  <a:srgbClr val="000000"/>
                </a:solidFill>
                <a:latin typeface="Times New Roman" panose="02020603050405020304" pitchFamily="18" charset="0"/>
              </a:rPr>
              <a:t> (only one item to be selected at a time) and </a:t>
            </a:r>
            <a:r>
              <a:rPr lang="en-US" altLang="en-US" smtClean="0">
                <a:solidFill>
                  <a:srgbClr val="0000FF"/>
                </a:solidFill>
                <a:latin typeface="Times New Roman" panose="02020603050405020304" pitchFamily="18" charset="0"/>
              </a:rPr>
              <a:t>multiple-selection lists</a:t>
            </a:r>
            <a:r>
              <a:rPr lang="en-US" altLang="en-US" smtClean="0">
                <a:solidFill>
                  <a:srgbClr val="000000"/>
                </a:solidFill>
                <a:latin typeface="Times New Roman" panose="02020603050405020304" pitchFamily="18" charset="0"/>
              </a:rPr>
              <a:t> (any number of items to be selected). </a:t>
            </a:r>
          </a:p>
          <a:p>
            <a:pPr eaLnBrk="1" hangingPunct="1">
              <a:lnSpc>
                <a:spcPct val="90000"/>
              </a:lnSpc>
            </a:pPr>
            <a:r>
              <a:rPr lang="en-US" altLang="en-US" smtClean="0">
                <a:solidFill>
                  <a:srgbClr val="000000"/>
                </a:solidFill>
                <a:latin typeface="Lucida Console" panose="020B0609040504020204" pitchFamily="49" charset="0"/>
              </a:rPr>
              <a:t>JList</a:t>
            </a:r>
            <a:r>
              <a:rPr lang="en-US" altLang="en-US" smtClean="0">
                <a:solidFill>
                  <a:srgbClr val="000000"/>
                </a:solidFill>
                <a:latin typeface="Times New Roman" panose="02020603050405020304" pitchFamily="18" charset="0"/>
              </a:rPr>
              <a:t>s generate </a:t>
            </a:r>
            <a:r>
              <a:rPr lang="en-US" altLang="en-US" smtClean="0">
                <a:solidFill>
                  <a:srgbClr val="0000FF"/>
                </a:solidFill>
                <a:latin typeface="LucidaSansTypewriter" pitchFamily="49" charset="0"/>
              </a:rPr>
              <a:t>ListSelectionEvent</a:t>
            </a:r>
            <a:r>
              <a:rPr lang="en-US" altLang="en-US" smtClean="0">
                <a:solidFill>
                  <a:srgbClr val="000000"/>
                </a:solidFill>
                <a:latin typeface="Times New Roman" panose="02020603050405020304" pitchFamily="18" charset="0"/>
              </a:rPr>
              <a:t>s in single-selection lists.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1" descr="jhtp_12_GUI1_Page_06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12.4  </a:t>
            </a:r>
            <a:r>
              <a:rPr lang="en-US" dirty="0" smtClean="0">
                <a:solidFill>
                  <a:srgbClr val="3380E6"/>
                </a:solidFill>
                <a:latin typeface="Arial"/>
              </a:rPr>
              <a:t>Overview of Swing Components (cont.)</a:t>
            </a:r>
          </a:p>
        </p:txBody>
      </p:sp>
      <p:sp>
        <p:nvSpPr>
          <p:cNvPr id="36867"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Most Swing components are not tied to actual GUI components of the underlying platform. </a:t>
            </a:r>
          </a:p>
          <a:p>
            <a:pPr lvl="1" eaLnBrk="1" hangingPunct="1">
              <a:lnSpc>
                <a:spcPct val="90000"/>
              </a:lnSpc>
            </a:pPr>
            <a:r>
              <a:rPr lang="en-US" altLang="en-US" sz="2100" smtClean="0">
                <a:solidFill>
                  <a:srgbClr val="000000"/>
                </a:solidFill>
                <a:latin typeface="Times New Roman" panose="02020603050405020304" pitchFamily="18" charset="0"/>
              </a:rPr>
              <a:t>Known as </a:t>
            </a:r>
            <a:r>
              <a:rPr lang="en-US" altLang="en-US" sz="2100" smtClean="0">
                <a:solidFill>
                  <a:srgbClr val="0000FF"/>
                </a:solidFill>
                <a:latin typeface="Times New Roman" panose="02020603050405020304" pitchFamily="18" charset="0"/>
              </a:rPr>
              <a:t>lightweight components</a:t>
            </a:r>
            <a:r>
              <a:rPr lang="en-US" altLang="en-US" sz="2100" smtClean="0">
                <a:solidFill>
                  <a:srgbClr val="000000"/>
                </a:solidFill>
                <a:latin typeface="Times New Roman" panose="02020603050405020304" pitchFamily="18" charset="0"/>
              </a:rPr>
              <a:t>. </a:t>
            </a:r>
          </a:p>
          <a:p>
            <a:pPr eaLnBrk="1" hangingPunct="1">
              <a:lnSpc>
                <a:spcPct val="90000"/>
              </a:lnSpc>
            </a:pPr>
            <a:r>
              <a:rPr lang="en-US" altLang="en-US" sz="2500" smtClean="0">
                <a:solidFill>
                  <a:srgbClr val="000000"/>
                </a:solidFill>
                <a:latin typeface="Times New Roman" panose="02020603050405020304" pitchFamily="18" charset="0"/>
              </a:rPr>
              <a:t>AWT components are tied to the local platform and are called </a:t>
            </a:r>
            <a:r>
              <a:rPr lang="en-US" altLang="en-US" sz="2500" smtClean="0">
                <a:solidFill>
                  <a:srgbClr val="0000FF"/>
                </a:solidFill>
                <a:latin typeface="Times New Roman" panose="02020603050405020304" pitchFamily="18" charset="0"/>
              </a:rPr>
              <a:t>heavyweight components</a:t>
            </a:r>
            <a:r>
              <a:rPr lang="en-US" altLang="en-US" sz="2500" smtClean="0">
                <a:solidFill>
                  <a:srgbClr val="000000"/>
                </a:solidFill>
                <a:latin typeface="Times New Roman" panose="02020603050405020304" pitchFamily="18" charset="0"/>
              </a:rPr>
              <a:t>, because they rely on the local platform’s </a:t>
            </a:r>
            <a:r>
              <a:rPr lang="en-US" altLang="en-US" sz="2500" smtClean="0">
                <a:solidFill>
                  <a:srgbClr val="0000FF"/>
                </a:solidFill>
                <a:latin typeface="Times New Roman" panose="02020603050405020304" pitchFamily="18" charset="0"/>
              </a:rPr>
              <a:t>windowing system</a:t>
            </a:r>
            <a:r>
              <a:rPr lang="en-US" altLang="en-US" sz="2500" smtClean="0">
                <a:solidFill>
                  <a:srgbClr val="000000"/>
                </a:solidFill>
                <a:latin typeface="Times New Roman" panose="02020603050405020304" pitchFamily="18" charset="0"/>
              </a:rPr>
              <a:t> to determine their functionality and their look-and-feel. </a:t>
            </a:r>
          </a:p>
          <a:p>
            <a:pPr eaLnBrk="1" hangingPunct="1">
              <a:lnSpc>
                <a:spcPct val="90000"/>
              </a:lnSpc>
            </a:pPr>
            <a:r>
              <a:rPr lang="en-US" altLang="en-US" sz="2500" smtClean="0">
                <a:solidFill>
                  <a:srgbClr val="000000"/>
                </a:solidFill>
                <a:latin typeface="Times New Roman" panose="02020603050405020304" pitchFamily="18" charset="0"/>
              </a:rPr>
              <a:t>Several Swing components are heavyweight components.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1" descr="jhtp_12_GUI1_Page_06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1" descr="jhtp_12_GUI1_Page_06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1" descr="jhtp_12_GUI1_Page_07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12.12  </a:t>
            </a:r>
            <a:r>
              <a:rPr lang="en-US" dirty="0" err="1" smtClean="0">
                <a:solidFill>
                  <a:srgbClr val="3380E6"/>
                </a:solidFill>
                <a:latin typeface="Lucida Console"/>
              </a:rPr>
              <a:t>JList</a:t>
            </a:r>
            <a:r>
              <a:rPr lang="en-US" dirty="0" smtClean="0">
                <a:solidFill>
                  <a:srgbClr val="3380E6"/>
                </a:solidFill>
                <a:latin typeface="Arial"/>
              </a:rPr>
              <a:t> (cont.)</a:t>
            </a:r>
          </a:p>
        </p:txBody>
      </p:sp>
      <p:sp>
        <p:nvSpPr>
          <p:cNvPr id="142339" name="Text Placeholder 2"/>
          <p:cNvSpPr>
            <a:spLocks noGrp="1"/>
          </p:cNvSpPr>
          <p:nvPr>
            <p:ph type="body" idx="1"/>
          </p:nvPr>
        </p:nvSpPr>
        <p:spPr/>
        <p:txBody>
          <a:bodyPr/>
          <a:lstStyle/>
          <a:p>
            <a:pPr eaLnBrk="1" hangingPunct="1">
              <a:lnSpc>
                <a:spcPct val="80000"/>
              </a:lnSpc>
            </a:pPr>
            <a:r>
              <a:rPr lang="en-US" altLang="en-US" sz="2400" smtClean="0">
                <a:solidFill>
                  <a:srgbClr val="0000FF"/>
                </a:solidFill>
                <a:latin typeface="LucidaSansTypewriter" pitchFamily="49" charset="0"/>
              </a:rPr>
              <a:t>setVisibleRowCount</a:t>
            </a:r>
            <a:r>
              <a:rPr lang="en-US" altLang="en-US" sz="2400" smtClean="0">
                <a:solidFill>
                  <a:srgbClr val="000000"/>
                </a:solidFill>
                <a:latin typeface="Times New Roman" panose="02020603050405020304" pitchFamily="18" charset="0"/>
              </a:rPr>
              <a:t> specifies the number of items visible in the list. </a:t>
            </a:r>
          </a:p>
          <a:p>
            <a:pPr eaLnBrk="1" hangingPunct="1">
              <a:lnSpc>
                <a:spcPct val="80000"/>
              </a:lnSpc>
            </a:pPr>
            <a:r>
              <a:rPr lang="en-US" altLang="en-US" sz="2400" smtClean="0">
                <a:solidFill>
                  <a:srgbClr val="0000FF"/>
                </a:solidFill>
                <a:latin typeface="LucidaSansTypewriter" pitchFamily="49" charset="0"/>
              </a:rPr>
              <a:t>setSelectionMode</a:t>
            </a:r>
            <a:r>
              <a:rPr lang="en-US" altLang="en-US" sz="2400" smtClean="0">
                <a:solidFill>
                  <a:srgbClr val="000000"/>
                </a:solidFill>
                <a:latin typeface="Times New Roman" panose="02020603050405020304" pitchFamily="18" charset="0"/>
              </a:rPr>
              <a:t> specifies the list’s </a:t>
            </a:r>
            <a:r>
              <a:rPr lang="en-US" altLang="en-US" sz="2400" smtClean="0">
                <a:solidFill>
                  <a:srgbClr val="0000FF"/>
                </a:solidFill>
                <a:latin typeface="Times New Roman" panose="02020603050405020304" pitchFamily="18" charset="0"/>
              </a:rPr>
              <a:t>selection mode</a:t>
            </a:r>
            <a:r>
              <a:rPr lang="en-US" altLang="en-US" sz="2400" smtClean="0">
                <a:solidFill>
                  <a:srgbClr val="000000"/>
                </a:solidFill>
                <a:latin typeface="Times New Roman" panose="02020603050405020304" pitchFamily="18" charset="0"/>
              </a:rPr>
              <a:t>. </a:t>
            </a:r>
          </a:p>
          <a:p>
            <a:pPr eaLnBrk="1" hangingPunct="1">
              <a:lnSpc>
                <a:spcPct val="80000"/>
              </a:lnSpc>
            </a:pPr>
            <a:r>
              <a:rPr lang="en-US" altLang="en-US" sz="2400" smtClean="0">
                <a:solidFill>
                  <a:srgbClr val="000000"/>
                </a:solidFill>
                <a:latin typeface="Times New Roman" panose="02020603050405020304" pitchFamily="18" charset="0"/>
              </a:rPr>
              <a:t>Class </a:t>
            </a:r>
            <a:r>
              <a:rPr lang="en-US" altLang="en-US" sz="2400" smtClean="0">
                <a:solidFill>
                  <a:srgbClr val="0000FF"/>
                </a:solidFill>
                <a:latin typeface="LucidaSansTypewriter" pitchFamily="49" charset="0"/>
              </a:rPr>
              <a:t>ListSelectionModel</a:t>
            </a:r>
            <a:r>
              <a:rPr lang="en-US" altLang="en-US" sz="2400" smtClean="0">
                <a:solidFill>
                  <a:srgbClr val="000000"/>
                </a:solidFill>
                <a:latin typeface="Times New Roman" panose="02020603050405020304" pitchFamily="18" charset="0"/>
              </a:rPr>
              <a:t> (of package </a:t>
            </a:r>
            <a:r>
              <a:rPr lang="en-US" altLang="en-US" sz="2400" smtClean="0">
                <a:solidFill>
                  <a:srgbClr val="000000"/>
                </a:solidFill>
                <a:latin typeface="Lucida Console" panose="020B0609040504020204" pitchFamily="49" charset="0"/>
              </a:rPr>
              <a:t>javax.swing</a:t>
            </a:r>
            <a:r>
              <a:rPr lang="en-US" altLang="en-US" sz="2400" smtClean="0">
                <a:solidFill>
                  <a:srgbClr val="000000"/>
                </a:solidFill>
                <a:latin typeface="Times New Roman" panose="02020603050405020304" pitchFamily="18" charset="0"/>
              </a:rPr>
              <a:t>) declares selection-mode constants</a:t>
            </a:r>
          </a:p>
          <a:p>
            <a:pPr lvl="1" eaLnBrk="1" hangingPunct="1">
              <a:lnSpc>
                <a:spcPct val="80000"/>
              </a:lnSpc>
            </a:pPr>
            <a:r>
              <a:rPr lang="en-US" altLang="en-US" sz="2400" smtClean="0">
                <a:solidFill>
                  <a:srgbClr val="0000FF"/>
                </a:solidFill>
                <a:latin typeface="LucidaSansTypewriter" pitchFamily="49" charset="0"/>
              </a:rPr>
              <a:t>SINGLE_SELECTION</a:t>
            </a:r>
            <a:r>
              <a:rPr lang="en-US" altLang="en-US" sz="2400" smtClean="0">
                <a:solidFill>
                  <a:srgbClr val="000000"/>
                </a:solidFill>
                <a:latin typeface="Times New Roman" panose="02020603050405020304" pitchFamily="18" charset="0"/>
              </a:rPr>
              <a:t> (only one item to be selected at a time)</a:t>
            </a:r>
          </a:p>
          <a:p>
            <a:pPr lvl="1" eaLnBrk="1" hangingPunct="1">
              <a:lnSpc>
                <a:spcPct val="80000"/>
              </a:lnSpc>
            </a:pPr>
            <a:r>
              <a:rPr lang="en-US" altLang="en-US" sz="2400" smtClean="0">
                <a:solidFill>
                  <a:srgbClr val="0000FF"/>
                </a:solidFill>
                <a:latin typeface="LucidaSansTypewriter" pitchFamily="49" charset="0"/>
              </a:rPr>
              <a:t>SINGLE_INTERVAL_SELECTION</a:t>
            </a:r>
            <a:r>
              <a:rPr lang="en-US" altLang="en-US" sz="2400" smtClean="0">
                <a:solidFill>
                  <a:srgbClr val="000000"/>
                </a:solidFill>
                <a:latin typeface="Times New Roman" panose="02020603050405020304" pitchFamily="18" charset="0"/>
              </a:rPr>
              <a:t> (allows selection of several contiguous items) </a:t>
            </a:r>
          </a:p>
          <a:p>
            <a:pPr lvl="1" eaLnBrk="1" hangingPunct="1">
              <a:lnSpc>
                <a:spcPct val="80000"/>
              </a:lnSpc>
            </a:pPr>
            <a:r>
              <a:rPr lang="en-US" altLang="en-US" sz="2400" smtClean="0">
                <a:solidFill>
                  <a:srgbClr val="0000FF"/>
                </a:solidFill>
                <a:latin typeface="LucidaSansTypewriter" pitchFamily="49" charset="0"/>
              </a:rPr>
              <a:t>MULTIPLE_INTERVAL_SELECTION</a:t>
            </a:r>
            <a:r>
              <a:rPr lang="en-US" altLang="en-US" sz="2400" smtClean="0">
                <a:solidFill>
                  <a:srgbClr val="000000"/>
                </a:solidFill>
                <a:latin typeface="Times New Roman" panose="02020603050405020304" pitchFamily="18" charset="0"/>
              </a:rPr>
              <a:t> (does not restrict the items that can be selected).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12.14  </a:t>
            </a:r>
            <a:r>
              <a:rPr lang="en-US" dirty="0" smtClean="0">
                <a:solidFill>
                  <a:srgbClr val="3380E6"/>
                </a:solidFill>
                <a:latin typeface="Arial"/>
              </a:rPr>
              <a:t>Mouse Event Handling</a:t>
            </a:r>
          </a:p>
        </p:txBody>
      </p:sp>
      <p:sp>
        <p:nvSpPr>
          <p:cNvPr id="152579" name="Text Placeholder 2"/>
          <p:cNvSpPr>
            <a:spLocks noGrp="1"/>
          </p:cNvSpPr>
          <p:nvPr>
            <p:ph type="body" idx="1"/>
          </p:nvPr>
        </p:nvSpPr>
        <p:spPr/>
        <p:txBody>
          <a:bodyPr/>
          <a:lstStyle/>
          <a:p>
            <a:pPr eaLnBrk="1" hangingPunct="1">
              <a:lnSpc>
                <a:spcPct val="90000"/>
              </a:lnSpc>
            </a:pPr>
            <a:r>
              <a:rPr lang="en-US" altLang="en-US" sz="2300" smtClean="0">
                <a:solidFill>
                  <a:srgbClr val="0000FF"/>
                </a:solidFill>
                <a:latin typeface="LucidaSansTypewriter" pitchFamily="49" charset="0"/>
              </a:rPr>
              <a:t>MouseListener</a:t>
            </a:r>
            <a:r>
              <a:rPr lang="en-US" altLang="en-US" sz="2300" smtClean="0">
                <a:solidFill>
                  <a:srgbClr val="000000"/>
                </a:solidFill>
                <a:latin typeface="Times New Roman" panose="02020603050405020304" pitchFamily="18" charset="0"/>
              </a:rPr>
              <a:t> and </a:t>
            </a:r>
            <a:r>
              <a:rPr lang="en-US" altLang="en-US" sz="2300" smtClean="0">
                <a:solidFill>
                  <a:srgbClr val="0000FF"/>
                </a:solidFill>
                <a:latin typeface="LucidaSansTypewriter" pitchFamily="49" charset="0"/>
              </a:rPr>
              <a:t>MouseMotionListener</a:t>
            </a:r>
            <a:r>
              <a:rPr lang="en-US" altLang="en-US" sz="2300" smtClean="0">
                <a:solidFill>
                  <a:srgbClr val="000000"/>
                </a:solidFill>
                <a:latin typeface="Times New Roman" panose="02020603050405020304" pitchFamily="18" charset="0"/>
              </a:rPr>
              <a:t> event-listener interfaces for handling </a:t>
            </a:r>
            <a:r>
              <a:rPr lang="en-US" altLang="en-US" sz="2300" smtClean="0">
                <a:solidFill>
                  <a:srgbClr val="0000FF"/>
                </a:solidFill>
                <a:latin typeface="Times New Roman" panose="02020603050405020304" pitchFamily="18" charset="0"/>
              </a:rPr>
              <a:t>mouse events</a:t>
            </a:r>
            <a:r>
              <a:rPr lang="en-US" altLang="en-US" sz="2300" smtClean="0">
                <a:solidFill>
                  <a:srgbClr val="000000"/>
                </a:solidFill>
                <a:latin typeface="Times New Roman" panose="02020603050405020304" pitchFamily="18" charset="0"/>
              </a:rPr>
              <a:t>. </a:t>
            </a:r>
          </a:p>
          <a:p>
            <a:pPr lvl="1" eaLnBrk="1" hangingPunct="1">
              <a:lnSpc>
                <a:spcPct val="90000"/>
              </a:lnSpc>
            </a:pPr>
            <a:r>
              <a:rPr lang="en-US" altLang="en-US" sz="2000" smtClean="0">
                <a:solidFill>
                  <a:srgbClr val="000000"/>
                </a:solidFill>
                <a:latin typeface="Times New Roman" panose="02020603050405020304" pitchFamily="18" charset="0"/>
              </a:rPr>
              <a:t>Any GUI component</a:t>
            </a:r>
          </a:p>
          <a:p>
            <a:pPr eaLnBrk="1" hangingPunct="1">
              <a:lnSpc>
                <a:spcPct val="90000"/>
              </a:lnSpc>
            </a:pPr>
            <a:r>
              <a:rPr lang="en-US" altLang="en-US" sz="2300" smtClean="0">
                <a:solidFill>
                  <a:srgbClr val="000000"/>
                </a:solidFill>
                <a:latin typeface="Times New Roman" panose="02020603050405020304" pitchFamily="18" charset="0"/>
              </a:rPr>
              <a:t>Package </a:t>
            </a:r>
            <a:r>
              <a:rPr lang="en-US" altLang="en-US" sz="2300" smtClean="0">
                <a:solidFill>
                  <a:srgbClr val="000000"/>
                </a:solidFill>
                <a:latin typeface="Lucida Console" panose="020B0609040504020204" pitchFamily="49" charset="0"/>
              </a:rPr>
              <a:t>javax.swing.event</a:t>
            </a:r>
            <a:r>
              <a:rPr lang="en-US" altLang="en-US" sz="2300" smtClean="0">
                <a:solidFill>
                  <a:srgbClr val="000000"/>
                </a:solidFill>
                <a:latin typeface="Times New Roman" panose="02020603050405020304" pitchFamily="18" charset="0"/>
              </a:rPr>
              <a:t> contains interface </a:t>
            </a:r>
            <a:r>
              <a:rPr lang="en-US" altLang="en-US" sz="2300" smtClean="0">
                <a:solidFill>
                  <a:srgbClr val="0000FF"/>
                </a:solidFill>
                <a:latin typeface="LucidaSansTypewriter" pitchFamily="49" charset="0"/>
              </a:rPr>
              <a:t>MouseInputListener</a:t>
            </a:r>
            <a:r>
              <a:rPr lang="en-US" altLang="en-US" sz="2300" smtClean="0">
                <a:solidFill>
                  <a:srgbClr val="000000"/>
                </a:solidFill>
                <a:latin typeface="Times New Roman" panose="02020603050405020304" pitchFamily="18" charset="0"/>
              </a:rPr>
              <a:t>, which extends interfaces </a:t>
            </a:r>
            <a:r>
              <a:rPr lang="en-US" altLang="en-US" sz="2300" smtClean="0">
                <a:solidFill>
                  <a:srgbClr val="000000"/>
                </a:solidFill>
                <a:latin typeface="Lucida Console" panose="020B0609040504020204" pitchFamily="49" charset="0"/>
              </a:rPr>
              <a:t>MouseListener</a:t>
            </a:r>
            <a:r>
              <a:rPr lang="en-US" altLang="en-US" sz="2300" smtClean="0">
                <a:solidFill>
                  <a:srgbClr val="000000"/>
                </a:solidFill>
                <a:latin typeface="Times New Roman" panose="02020603050405020304" pitchFamily="18" charset="0"/>
              </a:rPr>
              <a:t> and </a:t>
            </a:r>
            <a:r>
              <a:rPr lang="en-US" altLang="en-US" sz="2300" smtClean="0">
                <a:solidFill>
                  <a:srgbClr val="000000"/>
                </a:solidFill>
                <a:latin typeface="Lucida Console" panose="020B0609040504020204" pitchFamily="49" charset="0"/>
              </a:rPr>
              <a:t>MouseMotionListener</a:t>
            </a:r>
            <a:r>
              <a:rPr lang="en-US" altLang="en-US" sz="2300" smtClean="0">
                <a:solidFill>
                  <a:srgbClr val="000000"/>
                </a:solidFill>
                <a:latin typeface="Times New Roman" panose="02020603050405020304" pitchFamily="18" charset="0"/>
              </a:rPr>
              <a:t> to create a single interface containing all the methods. </a:t>
            </a:r>
          </a:p>
          <a:p>
            <a:pPr eaLnBrk="1" hangingPunct="1">
              <a:lnSpc>
                <a:spcPct val="90000"/>
              </a:lnSpc>
            </a:pPr>
            <a:r>
              <a:rPr lang="en-US" altLang="en-US" sz="2300" smtClean="0">
                <a:solidFill>
                  <a:srgbClr val="000000"/>
                </a:solidFill>
                <a:latin typeface="Lucida Console" panose="020B0609040504020204" pitchFamily="49" charset="0"/>
              </a:rPr>
              <a:t>MouseListener</a:t>
            </a:r>
            <a:r>
              <a:rPr lang="en-US" altLang="en-US" sz="2300" smtClean="0">
                <a:solidFill>
                  <a:srgbClr val="000000"/>
                </a:solidFill>
                <a:latin typeface="Times New Roman" panose="02020603050405020304" pitchFamily="18" charset="0"/>
              </a:rPr>
              <a:t> and </a:t>
            </a:r>
            <a:r>
              <a:rPr lang="en-US" altLang="en-US" sz="2300" smtClean="0">
                <a:solidFill>
                  <a:srgbClr val="000000"/>
                </a:solidFill>
                <a:latin typeface="Lucida Console" panose="020B0609040504020204" pitchFamily="49" charset="0"/>
              </a:rPr>
              <a:t>MouseMotionListener</a:t>
            </a:r>
            <a:r>
              <a:rPr lang="en-US" altLang="en-US" sz="2300" smtClean="0">
                <a:solidFill>
                  <a:srgbClr val="000000"/>
                </a:solidFill>
                <a:latin typeface="Times New Roman" panose="02020603050405020304" pitchFamily="18" charset="0"/>
              </a:rPr>
              <a:t> methods are called when the mouse interacts with a </a:t>
            </a:r>
            <a:r>
              <a:rPr lang="en-US" altLang="en-US" sz="2300" smtClean="0">
                <a:solidFill>
                  <a:srgbClr val="000000"/>
                </a:solidFill>
                <a:latin typeface="Lucida Console" panose="020B0609040504020204" pitchFamily="49" charset="0"/>
              </a:rPr>
              <a:t>Component</a:t>
            </a:r>
            <a:r>
              <a:rPr lang="en-US" altLang="en-US" sz="2300" smtClean="0">
                <a:solidFill>
                  <a:srgbClr val="000000"/>
                </a:solidFill>
                <a:latin typeface="Times New Roman" panose="02020603050405020304" pitchFamily="18" charset="0"/>
              </a:rPr>
              <a:t> if appropriate event-listener objects are registered for that </a:t>
            </a:r>
            <a:r>
              <a:rPr lang="en-US" altLang="en-US" sz="2300" smtClean="0">
                <a:solidFill>
                  <a:srgbClr val="000000"/>
                </a:solidFill>
                <a:latin typeface="Lucida Console" panose="020B0609040504020204" pitchFamily="49" charset="0"/>
              </a:rPr>
              <a:t>Component</a:t>
            </a:r>
            <a:r>
              <a:rPr lang="en-US" altLang="en-US" sz="230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1" descr="jhtp_12_GUI1_Page_07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1" descr="jhtp_12_GUI1_Page_07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12.14  </a:t>
            </a:r>
            <a:r>
              <a:rPr lang="en-US" dirty="0" smtClean="0">
                <a:solidFill>
                  <a:srgbClr val="3380E6"/>
                </a:solidFill>
                <a:latin typeface="Arial"/>
              </a:rPr>
              <a:t>Mouse Event Handling (cont.)</a:t>
            </a:r>
          </a:p>
        </p:txBody>
      </p:sp>
      <p:sp>
        <p:nvSpPr>
          <p:cNvPr id="155651" name="Text Placeholder 2"/>
          <p:cNvSpPr>
            <a:spLocks noGrp="1"/>
          </p:cNvSpPr>
          <p:nvPr>
            <p:ph type="body" idx="1"/>
          </p:nvPr>
        </p:nvSpPr>
        <p:spPr/>
        <p:txBody>
          <a:bodyPr/>
          <a:lstStyle/>
          <a:p>
            <a:pPr eaLnBrk="1" hangingPunct="1">
              <a:lnSpc>
                <a:spcPct val="80000"/>
              </a:lnSpc>
            </a:pPr>
            <a:r>
              <a:rPr lang="en-US" altLang="en-US" sz="2600" smtClean="0">
                <a:solidFill>
                  <a:srgbClr val="000000"/>
                </a:solidFill>
                <a:latin typeface="Times New Roman" panose="02020603050405020304" pitchFamily="18" charset="0"/>
              </a:rPr>
              <a:t>Each mouse event-handling method receives a </a:t>
            </a:r>
            <a:r>
              <a:rPr lang="en-US" altLang="en-US" sz="2600" smtClean="0">
                <a:solidFill>
                  <a:srgbClr val="0000FF"/>
                </a:solidFill>
                <a:latin typeface="LucidaSansTypewriter" pitchFamily="49" charset="0"/>
              </a:rPr>
              <a:t>MouseEvent</a:t>
            </a:r>
            <a:r>
              <a:rPr lang="en-US" altLang="en-US" sz="2600" smtClean="0">
                <a:solidFill>
                  <a:srgbClr val="000000"/>
                </a:solidFill>
                <a:latin typeface="Times New Roman" panose="02020603050405020304" pitchFamily="18" charset="0"/>
              </a:rPr>
              <a:t> object that contains information about the mouse event that occurred, including the </a:t>
            </a:r>
            <a:r>
              <a:rPr lang="en-US" altLang="en-US" sz="2600" i="1" smtClean="0">
                <a:solidFill>
                  <a:srgbClr val="000000"/>
                </a:solidFill>
                <a:latin typeface="Times New Roman" panose="02020603050405020304" pitchFamily="18" charset="0"/>
              </a:rPr>
              <a:t>x- </a:t>
            </a:r>
            <a:r>
              <a:rPr lang="en-US" altLang="en-US" sz="2600" smtClean="0">
                <a:solidFill>
                  <a:srgbClr val="000000"/>
                </a:solidFill>
                <a:latin typeface="Times New Roman" panose="02020603050405020304" pitchFamily="18" charset="0"/>
              </a:rPr>
              <a:t>and</a:t>
            </a:r>
            <a:r>
              <a:rPr lang="en-US" altLang="en-US" sz="2600" i="1" smtClean="0">
                <a:solidFill>
                  <a:srgbClr val="000000"/>
                </a:solidFill>
                <a:latin typeface="Times New Roman" panose="02020603050405020304" pitchFamily="18" charset="0"/>
              </a:rPr>
              <a:t> </a:t>
            </a:r>
            <a:r>
              <a:rPr lang="en-US" altLang="en-US" sz="2600" smtClean="0">
                <a:solidFill>
                  <a:srgbClr val="000000"/>
                </a:solidFill>
                <a:latin typeface="Times New Roman" panose="02020603050405020304" pitchFamily="18" charset="0"/>
              </a:rPr>
              <a:t>y-coordinates</a:t>
            </a:r>
            <a:r>
              <a:rPr lang="en-US" altLang="en-US" sz="2600" i="1" smtClean="0">
                <a:solidFill>
                  <a:srgbClr val="000000"/>
                </a:solidFill>
                <a:latin typeface="Times New Roman" panose="02020603050405020304" pitchFamily="18" charset="0"/>
              </a:rPr>
              <a:t> </a:t>
            </a:r>
            <a:r>
              <a:rPr lang="en-US" altLang="en-US" sz="2600" smtClean="0">
                <a:solidFill>
                  <a:srgbClr val="000000"/>
                </a:solidFill>
                <a:latin typeface="Times New Roman" panose="02020603050405020304" pitchFamily="18" charset="0"/>
              </a:rPr>
              <a:t>of the location where the event occurred. </a:t>
            </a:r>
          </a:p>
          <a:p>
            <a:pPr eaLnBrk="1" hangingPunct="1">
              <a:lnSpc>
                <a:spcPct val="80000"/>
              </a:lnSpc>
            </a:pPr>
            <a:r>
              <a:rPr lang="en-US" altLang="en-US" sz="2600" smtClean="0">
                <a:solidFill>
                  <a:srgbClr val="000000"/>
                </a:solidFill>
                <a:latin typeface="Times New Roman" panose="02020603050405020304" pitchFamily="18" charset="0"/>
              </a:rPr>
              <a:t>Coordinates are measured from the upper-left corner of the GUI component on which the event occurred. </a:t>
            </a:r>
          </a:p>
          <a:p>
            <a:pPr eaLnBrk="1" hangingPunct="1">
              <a:lnSpc>
                <a:spcPct val="80000"/>
              </a:lnSpc>
            </a:pPr>
            <a:r>
              <a:rPr lang="en-US" altLang="en-US" sz="2600" smtClean="0">
                <a:solidFill>
                  <a:srgbClr val="000000"/>
                </a:solidFill>
                <a:latin typeface="Times New Roman" panose="02020603050405020304" pitchFamily="18" charset="0"/>
              </a:rPr>
              <a:t>The x-coordinates start at 0 and increase from left to right. The </a:t>
            </a:r>
            <a:r>
              <a:rPr lang="en-US" altLang="en-US" sz="2600" i="1" smtClean="0">
                <a:solidFill>
                  <a:srgbClr val="000000"/>
                </a:solidFill>
                <a:latin typeface="Times New Roman" panose="02020603050405020304" pitchFamily="18" charset="0"/>
              </a:rPr>
              <a:t>y</a:t>
            </a:r>
            <a:r>
              <a:rPr lang="en-US" altLang="en-US" sz="2600" smtClean="0">
                <a:solidFill>
                  <a:srgbClr val="000000"/>
                </a:solidFill>
                <a:latin typeface="Times New Roman" panose="02020603050405020304" pitchFamily="18" charset="0"/>
              </a:rPr>
              <a:t>-coordinates start at 0 and increase from top to bottom</a:t>
            </a:r>
            <a:r>
              <a:rPr lang="en-US" altLang="en-US" sz="2600" i="1" smtClean="0">
                <a:solidFill>
                  <a:srgbClr val="000000"/>
                </a:solidFill>
                <a:latin typeface="Times New Roman" panose="02020603050405020304" pitchFamily="18" charset="0"/>
              </a:rPr>
              <a:t>. </a:t>
            </a:r>
          </a:p>
          <a:p>
            <a:pPr eaLnBrk="1" hangingPunct="1">
              <a:lnSpc>
                <a:spcPct val="80000"/>
              </a:lnSpc>
            </a:pPr>
            <a:r>
              <a:rPr lang="en-US" altLang="en-US" sz="2600" smtClean="0">
                <a:solidFill>
                  <a:srgbClr val="000000"/>
                </a:solidFill>
                <a:latin typeface="Times New Roman" panose="02020603050405020304" pitchFamily="18" charset="0"/>
              </a:rPr>
              <a:t>The methods and constants of class </a:t>
            </a:r>
            <a:r>
              <a:rPr lang="en-US" altLang="en-US" sz="2600" smtClean="0">
                <a:solidFill>
                  <a:srgbClr val="0000FF"/>
                </a:solidFill>
                <a:latin typeface="LucidaSansTypewriter" pitchFamily="49" charset="0"/>
              </a:rPr>
              <a:t>InputEvent</a:t>
            </a:r>
            <a:r>
              <a:rPr lang="en-US" altLang="en-US" sz="2600" smtClean="0">
                <a:solidFill>
                  <a:srgbClr val="000000"/>
                </a:solidFill>
                <a:latin typeface="Times New Roman" panose="02020603050405020304" pitchFamily="18" charset="0"/>
              </a:rPr>
              <a:t> (</a:t>
            </a:r>
            <a:r>
              <a:rPr lang="en-US" altLang="en-US" sz="2600" smtClean="0">
                <a:solidFill>
                  <a:srgbClr val="000000"/>
                </a:solidFill>
                <a:latin typeface="Lucida Console" panose="020B0609040504020204" pitchFamily="49" charset="0"/>
              </a:rPr>
              <a:t>Mouse-Event</a:t>
            </a:r>
            <a:r>
              <a:rPr lang="en-US" altLang="en-US" sz="2600" smtClean="0">
                <a:solidFill>
                  <a:srgbClr val="000000"/>
                </a:solidFill>
                <a:latin typeface="Times New Roman" panose="02020603050405020304" pitchFamily="18" charset="0"/>
              </a:rPr>
              <a:t>’s superclass) enable you to determine which mouse button the user clicked.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1" descr="jhtp_12_GUI1_Page_07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1" descr="jhtp_12_GUI1_Page_08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12.4  </a:t>
            </a:r>
            <a:r>
              <a:rPr lang="en-US" dirty="0" smtClean="0">
                <a:solidFill>
                  <a:srgbClr val="3380E6"/>
                </a:solidFill>
                <a:latin typeface="Arial"/>
              </a:rPr>
              <a:t>Overview of Swing Components (cont.)</a:t>
            </a:r>
          </a:p>
        </p:txBody>
      </p:sp>
      <p:sp>
        <p:nvSpPr>
          <p:cNvPr id="37891"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Class </a:t>
            </a:r>
            <a:r>
              <a:rPr lang="en-US" altLang="en-US" smtClean="0">
                <a:solidFill>
                  <a:srgbClr val="0000FF"/>
                </a:solidFill>
                <a:latin typeface="LucidaSansTypewriter" pitchFamily="49" charset="0"/>
              </a:rPr>
              <a:t>Component</a:t>
            </a:r>
            <a:r>
              <a:rPr lang="en-US" altLang="en-US" smtClean="0">
                <a:solidFill>
                  <a:srgbClr val="000000"/>
                </a:solidFill>
                <a:latin typeface="Times New Roman" panose="02020603050405020304" pitchFamily="18" charset="0"/>
              </a:rPr>
              <a:t> (package </a:t>
            </a:r>
            <a:r>
              <a:rPr lang="en-US" altLang="en-US" smtClean="0">
                <a:solidFill>
                  <a:srgbClr val="000000"/>
                </a:solidFill>
                <a:latin typeface="Lucida Console" panose="020B0609040504020204" pitchFamily="49" charset="0"/>
              </a:rPr>
              <a:t>java.awt</a:t>
            </a:r>
            <a:r>
              <a:rPr lang="en-US" altLang="en-US" smtClean="0">
                <a:solidFill>
                  <a:srgbClr val="000000"/>
                </a:solidFill>
                <a:latin typeface="Times New Roman" panose="02020603050405020304" pitchFamily="18" charset="0"/>
              </a:rPr>
              <a:t>) declares many of the attributes and behaviors common to the GUI components in packages </a:t>
            </a:r>
            <a:r>
              <a:rPr lang="en-US" altLang="en-US" smtClean="0">
                <a:solidFill>
                  <a:srgbClr val="000000"/>
                </a:solidFill>
                <a:latin typeface="Lucida Console" panose="020B0609040504020204" pitchFamily="49" charset="0"/>
              </a:rPr>
              <a:t>java.awt</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javax.swing</a:t>
            </a:r>
            <a:r>
              <a:rPr lang="en-US" altLang="en-US" smtClean="0">
                <a:solidFill>
                  <a:srgbClr val="000000"/>
                </a:solidFill>
                <a:latin typeface="Times New Roman" panose="02020603050405020304" pitchFamily="18" charset="0"/>
              </a:rPr>
              <a:t>. </a:t>
            </a:r>
          </a:p>
          <a:p>
            <a:pPr eaLnBrk="1" hangingPunct="1">
              <a:lnSpc>
                <a:spcPct val="90000"/>
              </a:lnSpc>
            </a:pPr>
            <a:r>
              <a:rPr lang="en-US" altLang="en-US" smtClean="0">
                <a:solidFill>
                  <a:srgbClr val="000000"/>
                </a:solidFill>
                <a:latin typeface="Times New Roman" panose="02020603050405020304" pitchFamily="18" charset="0"/>
              </a:rPr>
              <a:t>Most GUI components extend class </a:t>
            </a:r>
            <a:r>
              <a:rPr lang="en-US" altLang="en-US" smtClean="0">
                <a:solidFill>
                  <a:srgbClr val="000000"/>
                </a:solidFill>
                <a:latin typeface="Lucida Console" panose="020B0609040504020204" pitchFamily="49" charset="0"/>
              </a:rPr>
              <a:t>Component</a:t>
            </a:r>
            <a:r>
              <a:rPr lang="en-US" altLang="en-US" smtClean="0">
                <a:solidFill>
                  <a:srgbClr val="000000"/>
                </a:solidFill>
                <a:latin typeface="Times New Roman" panose="02020603050405020304" pitchFamily="18" charset="0"/>
              </a:rPr>
              <a:t> directly or indirectly.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1" descr="jhtp_12_GUI1_Page_08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1" descr="jhtp_12_GUI1_Page_08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1" descr="jhtp_12_GUI1_Page_08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1" descr="jhtp_12_GUI1_Page_08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1" descr="jhtp_12_GUI1_Page_08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12.17  </a:t>
            </a:r>
            <a:r>
              <a:rPr lang="en-US" dirty="0" smtClean="0">
                <a:solidFill>
                  <a:srgbClr val="3380E6"/>
                </a:solidFill>
                <a:latin typeface="Arial"/>
              </a:rPr>
              <a:t>Key Event Handling</a:t>
            </a:r>
          </a:p>
        </p:txBody>
      </p:sp>
      <p:sp>
        <p:nvSpPr>
          <p:cNvPr id="192515" name="Text Placeholder 2"/>
          <p:cNvSpPr>
            <a:spLocks noGrp="1"/>
          </p:cNvSpPr>
          <p:nvPr>
            <p:ph type="body" idx="1"/>
          </p:nvPr>
        </p:nvSpPr>
        <p:spPr/>
        <p:txBody>
          <a:bodyPr/>
          <a:lstStyle/>
          <a:p>
            <a:pPr eaLnBrk="1" hangingPunct="1">
              <a:lnSpc>
                <a:spcPct val="80000"/>
              </a:lnSpc>
            </a:pPr>
            <a:r>
              <a:rPr lang="en-US" altLang="en-US" sz="2400" smtClean="0">
                <a:solidFill>
                  <a:srgbClr val="000000"/>
                </a:solidFill>
                <a:latin typeface="Lucida Console" panose="020B0609040504020204" pitchFamily="49" charset="0"/>
              </a:rPr>
              <a:t>KeyListener</a:t>
            </a:r>
            <a:r>
              <a:rPr lang="en-US" altLang="en-US" sz="2400" smtClean="0">
                <a:solidFill>
                  <a:srgbClr val="000000"/>
                </a:solidFill>
                <a:latin typeface="Times New Roman" panose="02020603050405020304" pitchFamily="18" charset="0"/>
              </a:rPr>
              <a:t> interface for handling </a:t>
            </a:r>
            <a:r>
              <a:rPr lang="en-US" altLang="en-US" sz="2400" smtClean="0">
                <a:solidFill>
                  <a:srgbClr val="0000FF"/>
                </a:solidFill>
                <a:latin typeface="Times New Roman" panose="02020603050405020304" pitchFamily="18" charset="0"/>
              </a:rPr>
              <a:t>key events</a:t>
            </a:r>
            <a:r>
              <a:rPr lang="en-US" altLang="en-US" sz="2400" smtClean="0">
                <a:solidFill>
                  <a:srgbClr val="000000"/>
                </a:solidFill>
                <a:latin typeface="Times New Roman" panose="02020603050405020304" pitchFamily="18" charset="0"/>
              </a:rPr>
              <a:t>. </a:t>
            </a:r>
          </a:p>
          <a:p>
            <a:pPr eaLnBrk="1" hangingPunct="1">
              <a:lnSpc>
                <a:spcPct val="80000"/>
              </a:lnSpc>
            </a:pPr>
            <a:r>
              <a:rPr lang="en-US" altLang="en-US" sz="2400" smtClean="0">
                <a:solidFill>
                  <a:srgbClr val="000000"/>
                </a:solidFill>
                <a:latin typeface="Times New Roman" panose="02020603050405020304" pitchFamily="18" charset="0"/>
              </a:rPr>
              <a:t>Key events are generated when keys on the keyboard are pressed and released. </a:t>
            </a:r>
          </a:p>
          <a:p>
            <a:pPr eaLnBrk="1" hangingPunct="1">
              <a:lnSpc>
                <a:spcPct val="80000"/>
              </a:lnSpc>
            </a:pPr>
            <a:r>
              <a:rPr lang="en-US" altLang="en-US" sz="2400" smtClean="0">
                <a:solidFill>
                  <a:srgbClr val="000000"/>
                </a:solidFill>
                <a:latin typeface="Times New Roman" panose="02020603050405020304" pitchFamily="18" charset="0"/>
              </a:rPr>
              <a:t>A </a:t>
            </a:r>
            <a:r>
              <a:rPr lang="en-US" altLang="en-US" sz="2400" smtClean="0">
                <a:solidFill>
                  <a:srgbClr val="000000"/>
                </a:solidFill>
                <a:latin typeface="Lucida Console" panose="020B0609040504020204" pitchFamily="49" charset="0"/>
              </a:rPr>
              <a:t>KeyListener</a:t>
            </a:r>
            <a:r>
              <a:rPr lang="en-US" altLang="en-US" sz="2400" smtClean="0">
                <a:solidFill>
                  <a:srgbClr val="000000"/>
                </a:solidFill>
                <a:latin typeface="Times New Roman" panose="02020603050405020304" pitchFamily="18" charset="0"/>
              </a:rPr>
              <a:t> must define methods </a:t>
            </a:r>
            <a:r>
              <a:rPr lang="en-US" altLang="en-US" sz="2400" smtClean="0">
                <a:solidFill>
                  <a:srgbClr val="0000FF"/>
                </a:solidFill>
                <a:latin typeface="LucidaSansTypewriter" pitchFamily="49" charset="0"/>
              </a:rPr>
              <a:t>keyPressed</a:t>
            </a:r>
            <a:r>
              <a:rPr lang="en-US" altLang="en-US" sz="2400" smtClean="0">
                <a:solidFill>
                  <a:srgbClr val="000000"/>
                </a:solidFill>
                <a:latin typeface="Times New Roman" panose="02020603050405020304" pitchFamily="18" charset="0"/>
              </a:rPr>
              <a:t>, </a:t>
            </a:r>
            <a:r>
              <a:rPr lang="en-US" altLang="en-US" sz="2400" smtClean="0">
                <a:solidFill>
                  <a:srgbClr val="0000FF"/>
                </a:solidFill>
                <a:latin typeface="LucidaSansTypewriter" pitchFamily="49" charset="0"/>
              </a:rPr>
              <a:t>keyReleased</a:t>
            </a:r>
            <a:r>
              <a:rPr lang="en-US" altLang="en-US" sz="2400" smtClean="0">
                <a:solidFill>
                  <a:srgbClr val="000000"/>
                </a:solidFill>
                <a:latin typeface="Times New Roman" panose="02020603050405020304" pitchFamily="18" charset="0"/>
              </a:rPr>
              <a:t> and </a:t>
            </a:r>
            <a:r>
              <a:rPr lang="en-US" altLang="en-US" sz="2400" smtClean="0">
                <a:solidFill>
                  <a:srgbClr val="0000FF"/>
                </a:solidFill>
                <a:latin typeface="LucidaSansTypewriter" pitchFamily="49" charset="0"/>
              </a:rPr>
              <a:t>keyTyped</a:t>
            </a:r>
            <a:endParaRPr lang="en-US" altLang="en-US" sz="2400" smtClean="0">
              <a:solidFill>
                <a:srgbClr val="000000"/>
              </a:solidFill>
              <a:latin typeface="Times New Roman" panose="02020603050405020304" pitchFamily="18" charset="0"/>
            </a:endParaRPr>
          </a:p>
          <a:p>
            <a:pPr lvl="1" eaLnBrk="1" hangingPunct="1">
              <a:lnSpc>
                <a:spcPct val="80000"/>
              </a:lnSpc>
            </a:pPr>
            <a:r>
              <a:rPr lang="en-US" altLang="en-US" sz="2000" smtClean="0">
                <a:solidFill>
                  <a:srgbClr val="000000"/>
                </a:solidFill>
                <a:latin typeface="Times New Roman" panose="02020603050405020304" pitchFamily="18" charset="0"/>
              </a:rPr>
              <a:t>each receives a </a:t>
            </a:r>
            <a:r>
              <a:rPr lang="en-US" altLang="en-US" sz="2000" smtClean="0">
                <a:solidFill>
                  <a:srgbClr val="000000"/>
                </a:solidFill>
                <a:latin typeface="Lucida Console" panose="020B0609040504020204" pitchFamily="49" charset="0"/>
              </a:rPr>
              <a:t>KeyEvent</a:t>
            </a:r>
            <a:r>
              <a:rPr lang="en-US" altLang="en-US" sz="2000" smtClean="0">
                <a:solidFill>
                  <a:srgbClr val="000000"/>
                </a:solidFill>
                <a:latin typeface="Times New Roman" panose="02020603050405020304" pitchFamily="18" charset="0"/>
              </a:rPr>
              <a:t> as its argument</a:t>
            </a:r>
          </a:p>
          <a:p>
            <a:pPr eaLnBrk="1" hangingPunct="1">
              <a:lnSpc>
                <a:spcPct val="80000"/>
              </a:lnSpc>
            </a:pPr>
            <a:r>
              <a:rPr lang="en-US" altLang="en-US" sz="2400" smtClean="0">
                <a:solidFill>
                  <a:srgbClr val="000000"/>
                </a:solidFill>
                <a:latin typeface="Times New Roman" panose="02020603050405020304" pitchFamily="18" charset="0"/>
              </a:rPr>
              <a:t>Class </a:t>
            </a:r>
            <a:r>
              <a:rPr lang="en-US" altLang="en-US" sz="2400" smtClean="0">
                <a:solidFill>
                  <a:srgbClr val="000000"/>
                </a:solidFill>
                <a:latin typeface="Lucida Console" panose="020B0609040504020204" pitchFamily="49" charset="0"/>
              </a:rPr>
              <a:t>KeyEvent</a:t>
            </a:r>
            <a:r>
              <a:rPr lang="en-US" altLang="en-US" sz="2400" smtClean="0">
                <a:solidFill>
                  <a:srgbClr val="000000"/>
                </a:solidFill>
                <a:latin typeface="Times New Roman" panose="02020603050405020304" pitchFamily="18" charset="0"/>
              </a:rPr>
              <a:t> is a subclass of </a:t>
            </a:r>
            <a:r>
              <a:rPr lang="en-US" altLang="en-US" sz="2400" smtClean="0">
                <a:solidFill>
                  <a:srgbClr val="000000"/>
                </a:solidFill>
                <a:latin typeface="Lucida Console" panose="020B0609040504020204" pitchFamily="49" charset="0"/>
              </a:rPr>
              <a:t>InputEvent</a:t>
            </a:r>
            <a:r>
              <a:rPr lang="en-US" altLang="en-US" sz="2400" smtClean="0">
                <a:solidFill>
                  <a:srgbClr val="000000"/>
                </a:solidFill>
                <a:latin typeface="Times New Roman" panose="02020603050405020304" pitchFamily="18" charset="0"/>
              </a:rPr>
              <a:t>. </a:t>
            </a:r>
          </a:p>
          <a:p>
            <a:pPr eaLnBrk="1" hangingPunct="1">
              <a:lnSpc>
                <a:spcPct val="80000"/>
              </a:lnSpc>
            </a:pPr>
            <a:r>
              <a:rPr lang="en-US" altLang="en-US" sz="2400" smtClean="0">
                <a:solidFill>
                  <a:srgbClr val="000000"/>
                </a:solidFill>
                <a:latin typeface="Times New Roman" panose="02020603050405020304" pitchFamily="18" charset="0"/>
              </a:rPr>
              <a:t>Method </a:t>
            </a:r>
            <a:r>
              <a:rPr lang="en-US" altLang="en-US" sz="2400" smtClean="0">
                <a:solidFill>
                  <a:srgbClr val="000000"/>
                </a:solidFill>
                <a:latin typeface="Lucida Console" panose="020B0609040504020204" pitchFamily="49" charset="0"/>
              </a:rPr>
              <a:t>keyPressed</a:t>
            </a:r>
            <a:r>
              <a:rPr lang="en-US" altLang="en-US" sz="2400" smtClean="0">
                <a:solidFill>
                  <a:srgbClr val="000000"/>
                </a:solidFill>
                <a:latin typeface="Times New Roman" panose="02020603050405020304" pitchFamily="18" charset="0"/>
              </a:rPr>
              <a:t> is called in response to pressing any key. </a:t>
            </a:r>
          </a:p>
          <a:p>
            <a:pPr eaLnBrk="1" hangingPunct="1">
              <a:lnSpc>
                <a:spcPct val="80000"/>
              </a:lnSpc>
            </a:pPr>
            <a:r>
              <a:rPr lang="en-US" altLang="en-US" sz="2400" smtClean="0">
                <a:solidFill>
                  <a:srgbClr val="000000"/>
                </a:solidFill>
                <a:latin typeface="Times New Roman" panose="02020603050405020304" pitchFamily="18" charset="0"/>
              </a:rPr>
              <a:t>Method </a:t>
            </a:r>
            <a:r>
              <a:rPr lang="en-US" altLang="en-US" sz="2400" smtClean="0">
                <a:solidFill>
                  <a:srgbClr val="000000"/>
                </a:solidFill>
                <a:latin typeface="Lucida Console" panose="020B0609040504020204" pitchFamily="49" charset="0"/>
              </a:rPr>
              <a:t>keyTyped</a:t>
            </a:r>
            <a:r>
              <a:rPr lang="en-US" altLang="en-US" sz="2400" smtClean="0">
                <a:solidFill>
                  <a:srgbClr val="000000"/>
                </a:solidFill>
                <a:latin typeface="Times New Roman" panose="02020603050405020304" pitchFamily="18" charset="0"/>
              </a:rPr>
              <a:t> is called in response to pressing any key that is not an </a:t>
            </a:r>
            <a:r>
              <a:rPr lang="en-US" altLang="en-US" sz="2400" smtClean="0">
                <a:solidFill>
                  <a:srgbClr val="0000FF"/>
                </a:solidFill>
                <a:latin typeface="Times New Roman" panose="02020603050405020304" pitchFamily="18" charset="0"/>
              </a:rPr>
              <a:t>action key</a:t>
            </a:r>
            <a:r>
              <a:rPr lang="en-US" altLang="en-US" sz="2400" smtClean="0">
                <a:solidFill>
                  <a:srgbClr val="000000"/>
                </a:solidFill>
                <a:latin typeface="Times New Roman" panose="02020603050405020304" pitchFamily="18" charset="0"/>
              </a:rPr>
              <a:t>. </a:t>
            </a:r>
          </a:p>
          <a:p>
            <a:pPr eaLnBrk="1" hangingPunct="1">
              <a:lnSpc>
                <a:spcPct val="80000"/>
              </a:lnSpc>
            </a:pPr>
            <a:r>
              <a:rPr lang="en-US" altLang="en-US" sz="2400" smtClean="0">
                <a:solidFill>
                  <a:srgbClr val="000000"/>
                </a:solidFill>
                <a:latin typeface="Times New Roman" panose="02020603050405020304" pitchFamily="18" charset="0"/>
              </a:rPr>
              <a:t>Method </a:t>
            </a:r>
            <a:r>
              <a:rPr lang="en-US" altLang="en-US" sz="2400" smtClean="0">
                <a:solidFill>
                  <a:srgbClr val="000000"/>
                </a:solidFill>
                <a:latin typeface="Lucida Console" panose="020B0609040504020204" pitchFamily="49" charset="0"/>
              </a:rPr>
              <a:t>keyReleased</a:t>
            </a:r>
            <a:r>
              <a:rPr lang="en-US" altLang="en-US" sz="2400" smtClean="0">
                <a:solidFill>
                  <a:srgbClr val="000000"/>
                </a:solidFill>
                <a:latin typeface="Times New Roman" panose="02020603050405020304" pitchFamily="18" charset="0"/>
              </a:rPr>
              <a:t> is called when the key is released after any </a:t>
            </a:r>
            <a:r>
              <a:rPr lang="en-US" altLang="en-US" sz="2400" smtClean="0">
                <a:solidFill>
                  <a:srgbClr val="000000"/>
                </a:solidFill>
                <a:latin typeface="Lucida Console" panose="020B0609040504020204" pitchFamily="49" charset="0"/>
              </a:rPr>
              <a:t>keyPressed</a:t>
            </a:r>
            <a:r>
              <a:rPr lang="en-US" altLang="en-US" sz="2400" smtClean="0">
                <a:solidFill>
                  <a:srgbClr val="000000"/>
                </a:solidFill>
                <a:latin typeface="Times New Roman" panose="02020603050405020304" pitchFamily="18" charset="0"/>
              </a:rPr>
              <a:t> or </a:t>
            </a:r>
            <a:r>
              <a:rPr lang="en-US" altLang="en-US" sz="2400" smtClean="0">
                <a:solidFill>
                  <a:srgbClr val="000000"/>
                </a:solidFill>
                <a:latin typeface="Lucida Console" panose="020B0609040504020204" pitchFamily="49" charset="0"/>
              </a:rPr>
              <a:t>keyTyped</a:t>
            </a:r>
            <a:r>
              <a:rPr lang="en-US" altLang="en-US" sz="2400" smtClean="0">
                <a:solidFill>
                  <a:srgbClr val="000000"/>
                </a:solidFill>
                <a:latin typeface="Times New Roman" panose="02020603050405020304" pitchFamily="18" charset="0"/>
              </a:rPr>
              <a:t> event.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1" descr="jhtp_12_GUI1_Page_1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1" descr="jhtp_12_GUI1_Page_10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1" descr="jhtp_12_GUI1_Page_1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1" descr="jhtp_12_GUI1_Page_1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jhtp_12_GUI1_Page_0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1" descr="jhtp_12_GUI1_Page_1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1" descr="jhtp_12_GUI1_Page_1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12.18  </a:t>
            </a:r>
            <a:r>
              <a:rPr lang="en-US" dirty="0" smtClean="0">
                <a:solidFill>
                  <a:srgbClr val="3380E6"/>
                </a:solidFill>
                <a:latin typeface="Arial"/>
              </a:rPr>
              <a:t>Introduction to Layout Managers</a:t>
            </a:r>
          </a:p>
        </p:txBody>
      </p:sp>
      <p:sp>
        <p:nvSpPr>
          <p:cNvPr id="201731" name="Text Placeholder 2"/>
          <p:cNvSpPr>
            <a:spLocks noGrp="1"/>
          </p:cNvSpPr>
          <p:nvPr>
            <p:ph type="body" idx="1"/>
          </p:nvPr>
        </p:nvSpPr>
        <p:spPr/>
        <p:txBody>
          <a:bodyPr/>
          <a:lstStyle/>
          <a:p>
            <a:pPr eaLnBrk="1" hangingPunct="1">
              <a:lnSpc>
                <a:spcPct val="80000"/>
              </a:lnSpc>
            </a:pPr>
            <a:r>
              <a:rPr lang="en-US" altLang="en-US" sz="2500" smtClean="0">
                <a:solidFill>
                  <a:srgbClr val="0000FF"/>
                </a:solidFill>
                <a:latin typeface="Times New Roman" panose="02020603050405020304" pitchFamily="18" charset="0"/>
              </a:rPr>
              <a:t>Layout managers</a:t>
            </a:r>
            <a:r>
              <a:rPr lang="en-US" altLang="en-US" sz="2500" smtClean="0">
                <a:solidFill>
                  <a:srgbClr val="000000"/>
                </a:solidFill>
                <a:latin typeface="Times New Roman" panose="02020603050405020304" pitchFamily="18" charset="0"/>
              </a:rPr>
              <a:t> arrange GUI components in a container for presentation purposes</a:t>
            </a:r>
          </a:p>
          <a:p>
            <a:pPr eaLnBrk="1" hangingPunct="1">
              <a:lnSpc>
                <a:spcPct val="80000"/>
              </a:lnSpc>
            </a:pPr>
            <a:r>
              <a:rPr lang="en-US" altLang="en-US" sz="2500" smtClean="0">
                <a:solidFill>
                  <a:srgbClr val="000000"/>
                </a:solidFill>
                <a:latin typeface="Times New Roman" panose="02020603050405020304" pitchFamily="18" charset="0"/>
              </a:rPr>
              <a:t>Can use for basic layout capabilities</a:t>
            </a:r>
          </a:p>
          <a:p>
            <a:pPr eaLnBrk="1" hangingPunct="1">
              <a:lnSpc>
                <a:spcPct val="80000"/>
              </a:lnSpc>
            </a:pPr>
            <a:r>
              <a:rPr lang="en-US" altLang="en-US" sz="2500" smtClean="0">
                <a:solidFill>
                  <a:srgbClr val="000000"/>
                </a:solidFill>
                <a:latin typeface="Times New Roman" panose="02020603050405020304" pitchFamily="18" charset="0"/>
              </a:rPr>
              <a:t>Enable you to concentrate on the basic look-and-feel—the layout manager handles the layout details. </a:t>
            </a:r>
          </a:p>
          <a:p>
            <a:pPr eaLnBrk="1" hangingPunct="1">
              <a:lnSpc>
                <a:spcPct val="80000"/>
              </a:lnSpc>
            </a:pPr>
            <a:r>
              <a:rPr lang="en-US" altLang="en-US" sz="2500" smtClean="0">
                <a:solidFill>
                  <a:srgbClr val="000000"/>
                </a:solidFill>
                <a:latin typeface="Times New Roman" panose="02020603050405020304" pitchFamily="18" charset="0"/>
              </a:rPr>
              <a:t>Layout managers implement interface </a:t>
            </a:r>
            <a:r>
              <a:rPr lang="en-US" altLang="en-US" sz="2500" smtClean="0">
                <a:solidFill>
                  <a:srgbClr val="0000FF"/>
                </a:solidFill>
                <a:latin typeface="LucidaSansTypewriter" pitchFamily="49" charset="0"/>
              </a:rPr>
              <a:t>LayoutManager</a:t>
            </a:r>
            <a:r>
              <a:rPr lang="en-US" altLang="en-US" sz="2500" smtClean="0">
                <a:solidFill>
                  <a:srgbClr val="000000"/>
                </a:solidFill>
                <a:latin typeface="Times New Roman" panose="02020603050405020304" pitchFamily="18" charset="0"/>
              </a:rPr>
              <a:t> (in package </a:t>
            </a:r>
            <a:r>
              <a:rPr lang="en-US" altLang="en-US" sz="2500" smtClean="0">
                <a:solidFill>
                  <a:srgbClr val="000000"/>
                </a:solidFill>
                <a:latin typeface="Lucida Console" panose="020B0609040504020204" pitchFamily="49" charset="0"/>
              </a:rPr>
              <a:t>java.awt</a:t>
            </a:r>
            <a:r>
              <a:rPr lang="en-US" altLang="en-US" sz="2500" smtClean="0">
                <a:solidFill>
                  <a:srgbClr val="000000"/>
                </a:solidFill>
                <a:latin typeface="Times New Roman" panose="02020603050405020304" pitchFamily="18" charset="0"/>
              </a:rPr>
              <a:t>). </a:t>
            </a:r>
          </a:p>
          <a:p>
            <a:pPr eaLnBrk="1" hangingPunct="1">
              <a:lnSpc>
                <a:spcPct val="80000"/>
              </a:lnSpc>
            </a:pPr>
            <a:r>
              <a:rPr lang="en-US" altLang="en-US" sz="2500" smtClean="0">
                <a:solidFill>
                  <a:srgbClr val="000000"/>
                </a:solidFill>
                <a:latin typeface="Lucida Console" panose="020B0609040504020204" pitchFamily="49" charset="0"/>
              </a:rPr>
              <a:t>Container</a:t>
            </a:r>
            <a:r>
              <a:rPr lang="en-US" altLang="en-US" sz="2500" smtClean="0">
                <a:solidFill>
                  <a:srgbClr val="000000"/>
                </a:solidFill>
                <a:latin typeface="Times New Roman" panose="02020603050405020304" pitchFamily="18" charset="0"/>
              </a:rPr>
              <a:t>’s </a:t>
            </a:r>
            <a:r>
              <a:rPr lang="en-US" altLang="en-US" sz="2500" smtClean="0">
                <a:solidFill>
                  <a:srgbClr val="000000"/>
                </a:solidFill>
                <a:latin typeface="Lucida Console" panose="020B0609040504020204" pitchFamily="49" charset="0"/>
              </a:rPr>
              <a:t>setLayout</a:t>
            </a:r>
            <a:r>
              <a:rPr lang="en-US" altLang="en-US" sz="2500" smtClean="0">
                <a:solidFill>
                  <a:srgbClr val="000000"/>
                </a:solidFill>
                <a:latin typeface="Times New Roman" panose="02020603050405020304" pitchFamily="18" charset="0"/>
              </a:rPr>
              <a:t> method takes an object that implements the </a:t>
            </a:r>
            <a:r>
              <a:rPr lang="en-US" altLang="en-US" sz="2500" smtClean="0">
                <a:solidFill>
                  <a:srgbClr val="000000"/>
                </a:solidFill>
                <a:latin typeface="Lucida Console" panose="020B0609040504020204" pitchFamily="49" charset="0"/>
              </a:rPr>
              <a:t>LayoutManager</a:t>
            </a:r>
            <a:r>
              <a:rPr lang="en-US" altLang="en-US" sz="2500" smtClean="0">
                <a:solidFill>
                  <a:srgbClr val="000000"/>
                </a:solidFill>
                <a:latin typeface="Times New Roman" panose="02020603050405020304" pitchFamily="18" charset="0"/>
              </a:rPr>
              <a:t> interface as an argument.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12.18  </a:t>
            </a:r>
            <a:r>
              <a:rPr lang="en-US" dirty="0" smtClean="0">
                <a:solidFill>
                  <a:srgbClr val="3380E6"/>
                </a:solidFill>
                <a:latin typeface="Arial"/>
              </a:rPr>
              <a:t>Introduction to Layout Managers (cont.)</a:t>
            </a:r>
          </a:p>
        </p:txBody>
      </p:sp>
      <p:sp>
        <p:nvSpPr>
          <p:cNvPr id="202755" name="Text Placeholder 2"/>
          <p:cNvSpPr>
            <a:spLocks noGrp="1"/>
          </p:cNvSpPr>
          <p:nvPr>
            <p:ph type="body" idx="1"/>
          </p:nvPr>
        </p:nvSpPr>
        <p:spPr/>
        <p:txBody>
          <a:bodyPr/>
          <a:lstStyle/>
          <a:p>
            <a:pPr eaLnBrk="1" hangingPunct="1"/>
            <a:r>
              <a:rPr lang="en-US" altLang="en-US" sz="2800" smtClean="0">
                <a:solidFill>
                  <a:srgbClr val="000000"/>
                </a:solidFill>
                <a:latin typeface="Times New Roman" panose="02020603050405020304" pitchFamily="18" charset="0"/>
              </a:rPr>
              <a:t>There are three ways for you to arrange components in a GUI:</a:t>
            </a:r>
          </a:p>
          <a:p>
            <a:pPr lvl="1" eaLnBrk="1" hangingPunct="1"/>
            <a:r>
              <a:rPr lang="en-US" altLang="en-US" sz="2400" smtClean="0">
                <a:solidFill>
                  <a:srgbClr val="000000"/>
                </a:solidFill>
                <a:latin typeface="Times New Roman" panose="02020603050405020304" pitchFamily="18" charset="0"/>
                <a:cs typeface="Times New Roman" panose="02020603050405020304" pitchFamily="18" charset="0"/>
              </a:rPr>
              <a:t>Absolute positioning</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Greatest level of control. </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Set </a:t>
            </a:r>
            <a:r>
              <a:rPr lang="en-US" altLang="en-US" sz="2400" smtClean="0">
                <a:solidFill>
                  <a:srgbClr val="000000"/>
                </a:solidFill>
                <a:latin typeface="Lucida Console" panose="020B0609040504020204" pitchFamily="49" charset="0"/>
              </a:rPr>
              <a:t>Container</a:t>
            </a:r>
            <a:r>
              <a:rPr lang="en-US" altLang="en-US" sz="2400" smtClean="0">
                <a:solidFill>
                  <a:srgbClr val="000000"/>
                </a:solidFill>
                <a:latin typeface="Times New Roman" panose="02020603050405020304" pitchFamily="18" charset="0"/>
                <a:cs typeface="Times New Roman" panose="02020603050405020304" pitchFamily="18" charset="0"/>
              </a:rPr>
              <a:t>’s layout to </a:t>
            </a:r>
            <a:r>
              <a:rPr lang="en-US" altLang="en-US" sz="2400" smtClean="0">
                <a:solidFill>
                  <a:srgbClr val="000000"/>
                </a:solidFill>
                <a:latin typeface="Lucida Console" panose="020B0609040504020204" pitchFamily="49" charset="0"/>
              </a:rPr>
              <a:t>null</a:t>
            </a:r>
            <a:r>
              <a:rPr lang="en-US" altLang="en-US" sz="2400" smtClean="0">
                <a:solidFill>
                  <a:srgbClr val="000000"/>
                </a:solidFill>
                <a:latin typeface="Times New Roman" panose="02020603050405020304" pitchFamily="18" charset="0"/>
                <a:cs typeface="Times New Roman" panose="02020603050405020304" pitchFamily="18" charset="0"/>
              </a:rPr>
              <a:t>.</a:t>
            </a:r>
            <a:r>
              <a:rPr lang="en-US" altLang="en-US" sz="2400" smtClean="0">
                <a:solidFill>
                  <a:srgbClr val="000000"/>
                </a:solidFill>
                <a:latin typeface="AGaramond" pitchFamily="50" charset="0"/>
              </a:rPr>
              <a:t> </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Specify the absolute position of each GUI component with respect to the upper-left corner of the </a:t>
            </a:r>
            <a:r>
              <a:rPr lang="en-US" altLang="en-US" sz="2400" smtClean="0">
                <a:solidFill>
                  <a:srgbClr val="000000"/>
                </a:solidFill>
                <a:latin typeface="Lucida Console" panose="020B0609040504020204" pitchFamily="49" charset="0"/>
              </a:rPr>
              <a:t>Container</a:t>
            </a:r>
            <a:r>
              <a:rPr lang="en-US" altLang="en-US" sz="2400" smtClean="0">
                <a:solidFill>
                  <a:srgbClr val="000000"/>
                </a:solidFill>
                <a:latin typeface="Times New Roman" panose="02020603050405020304" pitchFamily="18" charset="0"/>
                <a:cs typeface="Times New Roman" panose="02020603050405020304" pitchFamily="18" charset="0"/>
              </a:rPr>
              <a:t> by using </a:t>
            </a:r>
            <a:r>
              <a:rPr lang="en-US" altLang="en-US" sz="2400" smtClean="0">
                <a:solidFill>
                  <a:srgbClr val="000000"/>
                </a:solidFill>
                <a:latin typeface="Lucida Console" panose="020B0609040504020204" pitchFamily="49" charset="0"/>
              </a:rPr>
              <a:t>Component</a:t>
            </a:r>
            <a:r>
              <a:rPr lang="en-US" altLang="en-US" sz="2400" smtClean="0">
                <a:solidFill>
                  <a:srgbClr val="000000"/>
                </a:solidFill>
                <a:latin typeface="Times New Roman" panose="02020603050405020304" pitchFamily="18" charset="0"/>
                <a:cs typeface="Times New Roman" panose="02020603050405020304" pitchFamily="18" charset="0"/>
              </a:rPr>
              <a:t> methods </a:t>
            </a:r>
            <a:r>
              <a:rPr lang="en-US" altLang="en-US" sz="2400" smtClean="0">
                <a:solidFill>
                  <a:srgbClr val="000000"/>
                </a:solidFill>
                <a:latin typeface="Lucida Console" panose="020B0609040504020204" pitchFamily="49" charset="0"/>
              </a:rPr>
              <a:t>setSize</a:t>
            </a:r>
            <a:r>
              <a:rPr lang="en-US" altLang="en-US" sz="2400" smtClean="0">
                <a:solidFill>
                  <a:srgbClr val="000000"/>
                </a:solidFill>
                <a:latin typeface="Times New Roman" panose="02020603050405020304" pitchFamily="18" charset="0"/>
                <a:cs typeface="Times New Roman" panose="02020603050405020304" pitchFamily="18" charset="0"/>
              </a:rPr>
              <a:t> and</a:t>
            </a:r>
            <a:r>
              <a:rPr lang="en-US" altLang="en-US" sz="2400" smtClean="0">
                <a:solidFill>
                  <a:srgbClr val="000000"/>
                </a:solidFill>
                <a:latin typeface="AGaramond" pitchFamily="50" charset="0"/>
              </a:rPr>
              <a:t> </a:t>
            </a:r>
            <a:r>
              <a:rPr lang="en-US" altLang="en-US" sz="2400" smtClean="0">
                <a:solidFill>
                  <a:srgbClr val="000000"/>
                </a:solidFill>
                <a:latin typeface="Lucida Console" panose="020B0609040504020204" pitchFamily="49" charset="0"/>
              </a:rPr>
              <a:t>setLocation</a:t>
            </a:r>
            <a:r>
              <a:rPr lang="en-US" altLang="en-US" sz="2400" smtClean="0">
                <a:solidFill>
                  <a:srgbClr val="000000"/>
                </a:solidFill>
                <a:latin typeface="AGaramond" pitchFamily="50" charset="0"/>
              </a:rPr>
              <a:t> </a:t>
            </a:r>
            <a:r>
              <a:rPr lang="en-US" altLang="en-US" sz="2400" smtClean="0">
                <a:solidFill>
                  <a:srgbClr val="000000"/>
                </a:solidFill>
                <a:latin typeface="Times New Roman" panose="02020603050405020304" pitchFamily="18" charset="0"/>
                <a:cs typeface="Times New Roman" panose="02020603050405020304" pitchFamily="18" charset="0"/>
              </a:rPr>
              <a:t>or</a:t>
            </a:r>
            <a:r>
              <a:rPr lang="en-US" altLang="en-US" sz="2400" smtClean="0">
                <a:solidFill>
                  <a:srgbClr val="000000"/>
                </a:solidFill>
                <a:latin typeface="AGaramond" pitchFamily="50" charset="0"/>
              </a:rPr>
              <a:t> </a:t>
            </a:r>
            <a:r>
              <a:rPr lang="en-US" altLang="en-US" sz="2400" smtClean="0">
                <a:solidFill>
                  <a:srgbClr val="000000"/>
                </a:solidFill>
                <a:latin typeface="Lucida Console" panose="020B0609040504020204" pitchFamily="49" charset="0"/>
              </a:rPr>
              <a:t>setBounds</a:t>
            </a:r>
            <a:r>
              <a:rPr lang="en-US" altLang="en-US" sz="2400" smtClean="0">
                <a:solidFill>
                  <a:srgbClr val="000000"/>
                </a:solidFill>
                <a:latin typeface="Times New Roman" panose="02020603050405020304" pitchFamily="18" charset="0"/>
                <a:cs typeface="Times New Roman" panose="02020603050405020304" pitchFamily="18" charset="0"/>
              </a:rPr>
              <a:t>.</a:t>
            </a:r>
            <a:r>
              <a:rPr lang="en-US" altLang="en-US" sz="2400" smtClean="0">
                <a:solidFill>
                  <a:srgbClr val="000000"/>
                </a:solidFill>
                <a:latin typeface="AGaramond" pitchFamily="50" charset="0"/>
              </a:rPr>
              <a:t> </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Must specify each GUI component’s size.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12.18  </a:t>
            </a:r>
            <a:r>
              <a:rPr lang="en-US" dirty="0" smtClean="0">
                <a:solidFill>
                  <a:srgbClr val="3380E6"/>
                </a:solidFill>
                <a:latin typeface="Arial"/>
              </a:rPr>
              <a:t>Introduction to Layout Managers (cont.)</a:t>
            </a:r>
            <a:endParaRPr lang="en-US" dirty="0" smtClean="0">
              <a:solidFill>
                <a:srgbClr val="000000"/>
              </a:solidFill>
              <a:latin typeface="AGaramond"/>
            </a:endParaRPr>
          </a:p>
        </p:txBody>
      </p:sp>
      <p:sp>
        <p:nvSpPr>
          <p:cNvPr id="203779" name="Text Placeholder 2"/>
          <p:cNvSpPr>
            <a:spLocks noGrp="1"/>
          </p:cNvSpPr>
          <p:nvPr>
            <p:ph type="body" idx="1"/>
          </p:nvPr>
        </p:nvSpPr>
        <p:spPr/>
        <p:txBody>
          <a:bodyPr/>
          <a:lstStyle/>
          <a:p>
            <a:pPr lvl="1" eaLnBrk="1" hangingPunct="1"/>
            <a:r>
              <a:rPr lang="en-US" altLang="en-US" sz="2400" smtClean="0">
                <a:solidFill>
                  <a:srgbClr val="000000"/>
                </a:solidFill>
                <a:latin typeface="Times New Roman" panose="02020603050405020304" pitchFamily="18" charset="0"/>
                <a:cs typeface="Times New Roman" panose="02020603050405020304" pitchFamily="18" charset="0"/>
              </a:rPr>
              <a:t>Layout managers</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Simpler and faster than absolute positioning. </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Makes your GUIs more resizable.</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Lose some control over the size and the precise positioning of each component. </a:t>
            </a:r>
          </a:p>
          <a:p>
            <a:pPr lvl="1" eaLnBrk="1" hangingPunct="1"/>
            <a:r>
              <a:rPr lang="en-US" altLang="en-US" sz="2400" smtClean="0">
                <a:solidFill>
                  <a:srgbClr val="000000"/>
                </a:solidFill>
                <a:latin typeface="Times New Roman" panose="02020603050405020304" pitchFamily="18" charset="0"/>
                <a:cs typeface="Times New Roman" panose="02020603050405020304" pitchFamily="18" charset="0"/>
              </a:rPr>
              <a:t>Visual programming in an IDE</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Use tools that make it easy to create GUIs. </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Allows you to drag and drop GUI components from a tool box onto a design area. </a:t>
            </a:r>
          </a:p>
          <a:p>
            <a:pPr lvl="2" eaLnBrk="1" hangingPunct="1"/>
            <a:r>
              <a:rPr lang="en-US" altLang="en-US" sz="2400" smtClean="0">
                <a:solidFill>
                  <a:srgbClr val="000000"/>
                </a:solidFill>
                <a:latin typeface="Times New Roman" panose="02020603050405020304" pitchFamily="18" charset="0"/>
                <a:cs typeface="Times New Roman" panose="02020603050405020304" pitchFamily="18" charset="0"/>
              </a:rPr>
              <a:t>You can then position, size and align GUI components as you like.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1" descr="jhtp_12_GUI1_Page_1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59D9B3"/>
                </a:solidFill>
                <a:latin typeface="Arial"/>
              </a:rPr>
              <a:t>12.18.1 </a:t>
            </a:r>
            <a:r>
              <a:rPr lang="en-US" dirty="0" err="1" smtClean="0">
                <a:solidFill>
                  <a:srgbClr val="33B38C"/>
                </a:solidFill>
                <a:latin typeface="Lucida Console"/>
              </a:rPr>
              <a:t>FlowLayout</a:t>
            </a:r>
            <a:r>
              <a:rPr lang="en-US" dirty="0" smtClean="0">
                <a:solidFill>
                  <a:srgbClr val="33B38C"/>
                </a:solidFill>
                <a:latin typeface="Goudy Sans Medium"/>
              </a:rPr>
              <a:t> </a:t>
            </a:r>
          </a:p>
        </p:txBody>
      </p:sp>
      <p:sp>
        <p:nvSpPr>
          <p:cNvPr id="207875" name="Text Placeholder 2"/>
          <p:cNvSpPr>
            <a:spLocks noGrp="1"/>
          </p:cNvSpPr>
          <p:nvPr>
            <p:ph type="body" idx="1"/>
          </p:nvPr>
        </p:nvSpPr>
        <p:spPr/>
        <p:txBody>
          <a:bodyPr/>
          <a:lstStyle/>
          <a:p>
            <a:pPr eaLnBrk="1" hangingPunct="1"/>
            <a:r>
              <a:rPr lang="en-US" altLang="en-US" sz="2500" smtClean="0">
                <a:solidFill>
                  <a:srgbClr val="000000"/>
                </a:solidFill>
                <a:latin typeface="Lucida Console" panose="020B0609040504020204" pitchFamily="49" charset="0"/>
              </a:rPr>
              <a:t>FlowLayout</a:t>
            </a:r>
            <a:r>
              <a:rPr lang="en-US" altLang="en-US" sz="2500" smtClean="0">
                <a:solidFill>
                  <a:srgbClr val="000000"/>
                </a:solidFill>
                <a:latin typeface="Times New Roman" panose="02020603050405020304" pitchFamily="18" charset="0"/>
              </a:rPr>
              <a:t> is the </a:t>
            </a:r>
            <a:r>
              <a:rPr lang="en-US" altLang="en-US" sz="2500" i="1" smtClean="0">
                <a:solidFill>
                  <a:srgbClr val="000000"/>
                </a:solidFill>
                <a:latin typeface="Times New Roman" panose="02020603050405020304" pitchFamily="18" charset="0"/>
              </a:rPr>
              <a:t>simplest</a:t>
            </a:r>
            <a:r>
              <a:rPr lang="en-US" altLang="en-US" sz="2500" smtClean="0">
                <a:solidFill>
                  <a:srgbClr val="000000"/>
                </a:solidFill>
                <a:latin typeface="Times New Roman" panose="02020603050405020304" pitchFamily="18" charset="0"/>
              </a:rPr>
              <a:t> layout manager. </a:t>
            </a:r>
          </a:p>
          <a:p>
            <a:pPr eaLnBrk="1" hangingPunct="1"/>
            <a:r>
              <a:rPr lang="en-US" altLang="en-US" sz="2500" smtClean="0">
                <a:solidFill>
                  <a:srgbClr val="000000"/>
                </a:solidFill>
                <a:latin typeface="Times New Roman" panose="02020603050405020304" pitchFamily="18" charset="0"/>
              </a:rPr>
              <a:t>GUI components placed from left to right in the order in which they are added to the container. </a:t>
            </a:r>
          </a:p>
          <a:p>
            <a:pPr eaLnBrk="1" hangingPunct="1"/>
            <a:r>
              <a:rPr lang="en-US" altLang="en-US" sz="2500" smtClean="0">
                <a:solidFill>
                  <a:srgbClr val="000000"/>
                </a:solidFill>
                <a:latin typeface="Times New Roman" panose="02020603050405020304" pitchFamily="18" charset="0"/>
              </a:rPr>
              <a:t>When the edge of the container is reached, components continue to display on the next line. </a:t>
            </a:r>
          </a:p>
          <a:p>
            <a:pPr eaLnBrk="1" hangingPunct="1"/>
            <a:r>
              <a:rPr lang="en-US" altLang="en-US" sz="2500" smtClean="0">
                <a:solidFill>
                  <a:srgbClr val="000000"/>
                </a:solidFill>
                <a:latin typeface="Lucida Console" panose="020B0609040504020204" pitchFamily="49" charset="0"/>
              </a:rPr>
              <a:t>FlowLayout</a:t>
            </a:r>
            <a:r>
              <a:rPr lang="en-US" altLang="en-US" sz="2500" smtClean="0">
                <a:solidFill>
                  <a:srgbClr val="000000"/>
                </a:solidFill>
                <a:latin typeface="Times New Roman" panose="02020603050405020304" pitchFamily="18" charset="0"/>
              </a:rPr>
              <a:t> allows GUI components to be </a:t>
            </a:r>
            <a:r>
              <a:rPr lang="en-US" altLang="en-US" sz="2500" i="1" smtClean="0">
                <a:solidFill>
                  <a:srgbClr val="000000"/>
                </a:solidFill>
                <a:latin typeface="Times New Roman" panose="02020603050405020304" pitchFamily="18" charset="0"/>
              </a:rPr>
              <a:t>left aligned</a:t>
            </a:r>
            <a:r>
              <a:rPr lang="en-US" altLang="en-US" sz="2500" smtClean="0">
                <a:solidFill>
                  <a:srgbClr val="000000"/>
                </a:solidFill>
                <a:latin typeface="Times New Roman" panose="02020603050405020304" pitchFamily="18" charset="0"/>
              </a:rPr>
              <a:t>, </a:t>
            </a:r>
            <a:r>
              <a:rPr lang="en-US" altLang="en-US" sz="2500" i="1" smtClean="0">
                <a:solidFill>
                  <a:srgbClr val="000000"/>
                </a:solidFill>
                <a:latin typeface="Times New Roman" panose="02020603050405020304" pitchFamily="18" charset="0"/>
              </a:rPr>
              <a:t>centered</a:t>
            </a:r>
            <a:r>
              <a:rPr lang="en-US" altLang="en-US" sz="2500" smtClean="0">
                <a:solidFill>
                  <a:srgbClr val="000000"/>
                </a:solidFill>
                <a:latin typeface="Times New Roman" panose="02020603050405020304" pitchFamily="18" charset="0"/>
              </a:rPr>
              <a:t> (the default) and </a:t>
            </a:r>
            <a:r>
              <a:rPr lang="en-US" altLang="en-US" sz="2500" i="1" smtClean="0">
                <a:solidFill>
                  <a:srgbClr val="000000"/>
                </a:solidFill>
                <a:latin typeface="Times New Roman" panose="02020603050405020304" pitchFamily="18" charset="0"/>
              </a:rPr>
              <a:t>right aligned</a:t>
            </a:r>
            <a:r>
              <a:rPr lang="en-US" altLang="en-US" sz="2500" smtClean="0">
                <a:solidFill>
                  <a:srgbClr val="000000"/>
                </a:solidFill>
                <a:latin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1" descr="jhtp_12_GUI1_Page_1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1" descr="jhtp_12_GUI1_Page_1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1" descr="jhtp_12_GUI1_Page_1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4574</TotalTime>
  <Words>4434</Words>
  <Application>Microsoft Office PowerPoint</Application>
  <PresentationFormat>On-screen Show (4:3)</PresentationFormat>
  <Paragraphs>416</Paragraphs>
  <Slides>124</Slides>
  <Notes>46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124</vt:i4>
      </vt:variant>
    </vt:vector>
  </HeadingPairs>
  <TitlesOfParts>
    <vt:vector size="137" baseType="lpstr">
      <vt:lpstr>AGaramond</vt:lpstr>
      <vt:lpstr>Arial</vt:lpstr>
      <vt:lpstr>Calibri</vt:lpstr>
      <vt:lpstr>Goudy Sans Medium</vt:lpstr>
      <vt:lpstr>Lucida Console</vt:lpstr>
      <vt:lpstr>Lucida Sans Unicode</vt:lpstr>
      <vt:lpstr>LucidaSansTypewriter</vt:lpstr>
      <vt:lpstr>Times New Roman</vt:lpstr>
      <vt:lpstr>Verdana</vt:lpstr>
      <vt:lpstr>Wingdings</vt:lpstr>
      <vt:lpstr>Wingdings 2</vt:lpstr>
      <vt:lpstr>Wingdings 3</vt:lpstr>
      <vt:lpstr>Concourse</vt:lpstr>
      <vt:lpstr>Chapter 12 GUI Components: Part 1</vt:lpstr>
      <vt:lpstr>12.1  Introduction</vt:lpstr>
      <vt:lpstr>12.1  Introduction (cont.)</vt:lpstr>
      <vt:lpstr>PowerPoint Presentation</vt:lpstr>
      <vt:lpstr>12.4  Overview of Swing Components</vt:lpstr>
      <vt:lpstr>PowerPoint Presentation</vt:lpstr>
      <vt:lpstr>12.4  Overview of Swing Components (cont.)</vt:lpstr>
      <vt:lpstr>12.4  Overview of Swing Components (cont.)</vt:lpstr>
      <vt:lpstr>PowerPoint Presentation</vt:lpstr>
      <vt:lpstr>12.5  Displaying Text and Images in a Window</vt:lpstr>
      <vt:lpstr>12.5  Displaying Text and Images in a Window (cont.)</vt:lpstr>
      <vt:lpstr>PowerPoint Presentation</vt:lpstr>
      <vt:lpstr>PowerPoint Presentation</vt:lpstr>
      <vt:lpstr>PowerPoint Presentation</vt:lpstr>
      <vt:lpstr>12.6  Text Fields and an Introduction to Event Handling with Nested Classes</vt:lpstr>
      <vt:lpstr>12.6  Text Fields and an Introduction to Event Handling with Nested Classes (cont.)</vt:lpstr>
      <vt:lpstr>PowerPoint Presentation</vt:lpstr>
      <vt:lpstr>PowerPoint Presentation</vt:lpstr>
      <vt:lpstr>PowerPoint Presentation</vt:lpstr>
      <vt:lpstr>PowerPoint Presentation</vt:lpstr>
      <vt:lpstr>12.6  Text Fields and an Introduction to Event Handling with Nested Classes (cont.)</vt:lpstr>
      <vt:lpstr>12.6  Text Fields and an Introduction to Event Handling with Nested Classes (cont.)</vt:lpstr>
      <vt:lpstr>12.6  Text Fields and an Introduction to Event Handling with Nested Classes (cont.)</vt:lpstr>
      <vt:lpstr>12.6  Text Fields and an Introduction to Event Handling with Nested Classes (cont.)</vt:lpstr>
      <vt:lpstr>12.6  Text Fields and an Introduction to Event Handling with Nested Classes (cont.)</vt:lpstr>
      <vt:lpstr>12.6  Text Fields and an Introduction to Event Handling with Nested Classes (cont.)</vt:lpstr>
      <vt:lpstr>12.6  Text Fields and an Introduction to Event Handling with Nested Classes (cont.)</vt:lpstr>
      <vt:lpstr>12.6  Text Fields and an Introduction to Event Handling with Nested Classes (cont.)</vt:lpstr>
      <vt:lpstr>PowerPoint Presentation</vt:lpstr>
      <vt:lpstr>PowerPoint Presentation</vt:lpstr>
      <vt:lpstr>PowerPoint Presentation</vt:lpstr>
      <vt:lpstr>12.7  Common GUI Event Types and Listener Interfaces </vt:lpstr>
      <vt:lpstr>PowerPoint Presentation</vt:lpstr>
      <vt:lpstr>12.7  Common GUI Event Types and Listener Interfaces (cont.)</vt:lpstr>
      <vt:lpstr>PowerPoint Presentation</vt:lpstr>
      <vt:lpstr>12.7  Common GUI Event Types and Listener Interfaces (cont.)</vt:lpstr>
      <vt:lpstr>12.8  How Event Handling Works</vt:lpstr>
      <vt:lpstr>PowerPoint Presentation</vt:lpstr>
      <vt:lpstr>12.8  How Event Handling Works (cont.)</vt:lpstr>
      <vt:lpstr>12.8  How Event Handling Works (cont.)</vt:lpstr>
      <vt:lpstr>12.8  How Event Handling Works (cont.)</vt:lpstr>
      <vt:lpstr>12.9  JButton </vt:lpstr>
      <vt:lpstr>PowerPoint Presentation</vt:lpstr>
      <vt:lpstr>12.9  JButton (cont.)</vt:lpstr>
      <vt:lpstr>PowerPoint Presentation</vt:lpstr>
      <vt:lpstr>PowerPoint Presentation</vt:lpstr>
      <vt:lpstr>PowerPoint Presentation</vt:lpstr>
      <vt:lpstr>PowerPoint Presentation</vt:lpstr>
      <vt:lpstr>12.10  Buttons That Maintain State</vt:lpstr>
      <vt:lpstr>12.10.1 JCheckBox </vt:lpstr>
      <vt:lpstr>PowerPoint Presentation</vt:lpstr>
      <vt:lpstr>PowerPoint Presentation</vt:lpstr>
      <vt:lpstr>PowerPoint Presentation</vt:lpstr>
      <vt:lpstr>PowerPoint Presentation</vt:lpstr>
      <vt:lpstr>12.10.2 JRadioButton </vt:lpstr>
      <vt:lpstr>PowerPoint Presentation</vt:lpstr>
      <vt:lpstr>PowerPoint Presentation</vt:lpstr>
      <vt:lpstr>PowerPoint Presentation</vt:lpstr>
      <vt:lpstr>PowerPoint Presentation</vt:lpstr>
      <vt:lpstr>PowerPoint Presentation</vt:lpstr>
      <vt:lpstr>PowerPoint Presentation</vt:lpstr>
      <vt:lpstr>12.11  JComboBox; Using an Anonymous Inner Class for Event Handling</vt:lpstr>
      <vt:lpstr>PowerPoint Presentation</vt:lpstr>
      <vt:lpstr>PowerPoint Presentation</vt:lpstr>
      <vt:lpstr>PowerPoint Presentation</vt:lpstr>
      <vt:lpstr>PowerPoint Presentation</vt:lpstr>
      <vt:lpstr>PowerPoint Presentation</vt:lpstr>
      <vt:lpstr>12.12  JList </vt:lpstr>
      <vt:lpstr>PowerPoint Presentation</vt:lpstr>
      <vt:lpstr>PowerPoint Presentation</vt:lpstr>
      <vt:lpstr>PowerPoint Presentation</vt:lpstr>
      <vt:lpstr>PowerPoint Presentation</vt:lpstr>
      <vt:lpstr>12.12  JList (cont.)</vt:lpstr>
      <vt:lpstr>12.14  Mouse Event Handling</vt:lpstr>
      <vt:lpstr>PowerPoint Presentation</vt:lpstr>
      <vt:lpstr>PowerPoint Presentation</vt:lpstr>
      <vt:lpstr>12.14  Mouse Event Handling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12.17  Key Event Handling</vt:lpstr>
      <vt:lpstr>PowerPoint Presentation</vt:lpstr>
      <vt:lpstr>PowerPoint Presentation</vt:lpstr>
      <vt:lpstr>PowerPoint Presentation</vt:lpstr>
      <vt:lpstr>PowerPoint Presentation</vt:lpstr>
      <vt:lpstr>PowerPoint Presentation</vt:lpstr>
      <vt:lpstr>PowerPoint Presentation</vt:lpstr>
      <vt:lpstr>12.18  Introduction to Layout Managers</vt:lpstr>
      <vt:lpstr>12.18  Introduction to Layout Managers (cont.)</vt:lpstr>
      <vt:lpstr>12.18  Introduction to Layout Managers (cont.)</vt:lpstr>
      <vt:lpstr>PowerPoint Presentation</vt:lpstr>
      <vt:lpstr>12.18.1 FlowLayout </vt:lpstr>
      <vt:lpstr>PowerPoint Presentation</vt:lpstr>
      <vt:lpstr>PowerPoint Presentation</vt:lpstr>
      <vt:lpstr>PowerPoint Presentation</vt:lpstr>
      <vt:lpstr>PowerPoint Presentation</vt:lpstr>
      <vt:lpstr>PowerPoint Presentation</vt:lpstr>
      <vt:lpstr>PowerPoint Presentation</vt:lpstr>
      <vt:lpstr>12.18.1 FlowLayout (cont.)</vt:lpstr>
      <vt:lpstr>12.18.2 BorderLayout </vt:lpstr>
      <vt:lpstr>PowerPoint Presentation</vt:lpstr>
      <vt:lpstr>PowerPoint Presentation</vt:lpstr>
      <vt:lpstr>PowerPoint Presentation</vt:lpstr>
      <vt:lpstr>PowerPoint Presentation</vt:lpstr>
      <vt:lpstr>PowerPoint Presentation</vt:lpstr>
      <vt:lpstr>PowerPoint Presentation</vt:lpstr>
      <vt:lpstr>12.18.3 GridLayout </vt:lpstr>
      <vt:lpstr>PowerPoint Presentation</vt:lpstr>
      <vt:lpstr>PowerPoint Presentation</vt:lpstr>
      <vt:lpstr>PowerPoint Presentation</vt:lpstr>
      <vt:lpstr>PowerPoint Presentation</vt:lpstr>
      <vt:lpstr>12.19  Using Panels to Manage More Complex Layouts</vt:lpstr>
      <vt:lpstr>PowerPoint Presentation</vt:lpstr>
      <vt:lpstr>PowerPoint Presentation</vt:lpstr>
      <vt:lpstr>PowerPoint Presentation</vt:lpstr>
      <vt:lpstr>12.20  JTextArea </vt:lpstr>
      <vt:lpstr>PowerPoint Presentation</vt:lpstr>
      <vt:lpstr>PowerPoint Presentation</vt:lpstr>
      <vt:lpstr>PowerPoint Presentation</vt:lpstr>
      <vt:lpstr>12.20  JTextArea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14.1  Introduction</dc:title>
  <dc:creator>paul</dc:creator>
  <cp:lastModifiedBy>David Syskowski</cp:lastModifiedBy>
  <cp:revision>43</cp:revision>
  <dcterms:created xsi:type="dcterms:W3CDTF">2009-06-18T16:26:36Z</dcterms:created>
  <dcterms:modified xsi:type="dcterms:W3CDTF">2015-10-29T01:03:36Z</dcterms:modified>
</cp:coreProperties>
</file>